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333"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7" d="100"/>
          <a:sy n="97" d="100"/>
        </p:scale>
        <p:origin x="136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6/18/2024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011317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1333068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311713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12556489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1186584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1739489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6/18/2024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6/18/2024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6/18/2024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6/18/2024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6/18/2024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6/18/2024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6/18/2024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6/18/2024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6/18/2024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6/18/2024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github.com/atwncito/Capstone-final-project/blob/main/2_jupyter-labs-webscraping.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atwncito/Capstone-final-project/blob/main/3_labs-jupyter-spacex-Data%20wrangling.ipynb"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atwncito/Capstone-final-project/blob/main/4_edadataviz.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twncito/Capstone-final-project/blob/main/5_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twncito/Capstone-final-project/blob/main/6_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twncito/Capstone-final-project/blob/main/7_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twncito/Capstone-final-project/blob/main/8_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6.gif"/><Relationship Id="rId4" Type="http://schemas.openxmlformats.org/officeDocument/2006/relationships/hyperlink" Target="https://github.com/atwncito/Capstone-final-project/"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api.spacexdata.com/v4/rockets/"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github.com/atwncito/Capstone-final-project/blob/main/1_jupyter-labs-spacex-data-collection-api.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Rodrigo Antúnez</a:t>
            </a:r>
          </a:p>
          <a:p>
            <a:r>
              <a:rPr lang="en-US" dirty="0">
                <a:solidFill>
                  <a:schemeClr val="bg2"/>
                </a:solidFill>
                <a:latin typeface="Abadi"/>
                <a:ea typeface="SF Pro" pitchFamily="2" charset="0"/>
                <a:cs typeface="SF Pro" pitchFamily="2" charset="0"/>
              </a:rPr>
              <a:t>17/6/2024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9666932"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The data was scraped from </a:t>
            </a:r>
            <a:r>
              <a:rPr lang="en-US" sz="2200" dirty="0">
                <a:solidFill>
                  <a:schemeClr val="accent3">
                    <a:lumMod val="25000"/>
                  </a:schemeClr>
                </a:solidFill>
                <a:latin typeface="Abadi"/>
                <a:hlinkClick r:id="rId3"/>
              </a:rPr>
              <a:t>https://en.wikipedia.org/w/index.php?title=List_of_Falcon_9_and_Falcon_Heavy_launches&amp;oldid=1027686922</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panose="020B0604020104020204" pitchFamily="34" charset="0"/>
              </a:rPr>
              <a:t>The website contains data only about the Falcon 9 launches.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hlinkClick r:id="rId4"/>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hlinkClick r:id="rId4"/>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hlinkClick r:id="rId4"/>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hlinkClick r:id="rId4"/>
            </a:endParaRPr>
          </a:p>
          <a:p>
            <a:pPr marL="0" indent="0">
              <a:lnSpc>
                <a:spcPct val="100000"/>
              </a:lnSpc>
              <a:spcBef>
                <a:spcPts val="1400"/>
              </a:spcBef>
              <a:buNone/>
            </a:pPr>
            <a:r>
              <a:rPr lang="en-US" sz="2600" dirty="0">
                <a:solidFill>
                  <a:schemeClr val="accent3">
                    <a:lumMod val="25000"/>
                  </a:schemeClr>
                </a:solidFill>
                <a:latin typeface="Abadi" panose="020B0604020104020204" pitchFamily="34" charset="0"/>
                <a:hlinkClick r:id="rId4"/>
              </a:rPr>
              <a:t>Notebook on GitHub</a:t>
            </a:r>
            <a:endParaRPr lang="en-US" sz="26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Imagen 6">
            <a:extLst>
              <a:ext uri="{FF2B5EF4-FFF2-40B4-BE49-F238E27FC236}">
                <a16:creationId xmlns:a16="http://schemas.microsoft.com/office/drawing/2014/main" id="{C889738D-F6B6-E6A0-FEC5-780CF5B0C07D}"/>
              </a:ext>
            </a:extLst>
          </p:cNvPr>
          <p:cNvPicPr>
            <a:picLocks noChangeAspect="1"/>
          </p:cNvPicPr>
          <p:nvPr/>
        </p:nvPicPr>
        <p:blipFill>
          <a:blip r:embed="rId5"/>
          <a:stretch>
            <a:fillRect/>
          </a:stretch>
        </p:blipFill>
        <p:spPr>
          <a:xfrm>
            <a:off x="1663727" y="3917218"/>
            <a:ext cx="8864545" cy="1182385"/>
          </a:xfrm>
          <a:prstGeom prst="rect">
            <a:avLst/>
          </a:prstGeom>
        </p:spPr>
      </p:pic>
      <p:sp>
        <p:nvSpPr>
          <p:cNvPr id="5" name="Content Placeholder 4">
            <a:extLst>
              <a:ext uri="{FF2B5EF4-FFF2-40B4-BE49-F238E27FC236}">
                <a16:creationId xmlns:a16="http://schemas.microsoft.com/office/drawing/2014/main" id="{E8220D2E-BD50-3660-757D-F1009C36A352}"/>
              </a:ext>
            </a:extLst>
          </p:cNvPr>
          <p:cNvSpPr txBox="1">
            <a:spLocks/>
          </p:cNvSpPr>
          <p:nvPr/>
        </p:nvSpPr>
        <p:spPr>
          <a:xfrm>
            <a:off x="1543664" y="3668891"/>
            <a:ext cx="9104672" cy="1679038"/>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84190" y="1674235"/>
            <a:ext cx="9423620" cy="4752976"/>
          </a:xfrm>
          <a:prstGeom prst="rect">
            <a:avLst/>
          </a:prstGeom>
        </p:spPr>
        <p:txBody>
          <a:bodyPr/>
          <a:lstStyle/>
          <a:p>
            <a:pPr algn="just"/>
            <a:r>
              <a:rPr lang="en-US" sz="2200" dirty="0">
                <a:solidFill>
                  <a:schemeClr val="accent3">
                    <a:lumMod val="25000"/>
                  </a:schemeClr>
                </a:solidFill>
                <a:latin typeface="Abadi" panose="020B0604020104020204" pitchFamily="34" charset="0"/>
              </a:rPr>
              <a:t>The data is processed to ensure that are no missing entries and categorical features are encoded using one-hot encoding.</a:t>
            </a:r>
          </a:p>
          <a:p>
            <a:pPr algn="just"/>
            <a:r>
              <a:rPr lang="en-US" sz="2200" dirty="0">
                <a:solidFill>
                  <a:schemeClr val="accent3">
                    <a:lumMod val="25000"/>
                  </a:schemeClr>
                </a:solidFill>
                <a:latin typeface="Abadi" panose="020B0604020104020204" pitchFamily="34" charset="0"/>
              </a:rPr>
              <a:t>An extra column called “Class” is also added to the data frame. The column contains 0 if a given launch is failed and 1 if the launch is successful.</a:t>
            </a:r>
          </a:p>
          <a:p>
            <a:pPr marL="0" indent="0">
              <a:buNone/>
            </a:pPr>
            <a:endParaRPr lang="en-US" sz="2200" dirty="0">
              <a:solidFill>
                <a:schemeClr val="accent3">
                  <a:lumMod val="25000"/>
                </a:schemeClr>
              </a:solidFill>
              <a:latin typeface="Abadi" panose="020B0604020104020204" pitchFamily="34" charset="0"/>
              <a:hlinkClick r:id="rId4"/>
            </a:endParaRPr>
          </a:p>
          <a:p>
            <a:pPr marL="0" indent="0">
              <a:buNone/>
            </a:pPr>
            <a:endParaRPr lang="en-US" sz="2200" dirty="0">
              <a:solidFill>
                <a:schemeClr val="accent3">
                  <a:lumMod val="25000"/>
                </a:schemeClr>
              </a:solidFill>
              <a:latin typeface="Abadi" panose="020B0604020104020204" pitchFamily="34" charset="0"/>
              <a:hlinkClick r:id="rId4"/>
            </a:endParaRPr>
          </a:p>
          <a:p>
            <a:pPr marL="0" indent="0">
              <a:buNone/>
            </a:pPr>
            <a:endParaRPr lang="en-US" sz="2200" dirty="0">
              <a:solidFill>
                <a:schemeClr val="accent3">
                  <a:lumMod val="25000"/>
                </a:schemeClr>
              </a:solidFill>
              <a:latin typeface="Abadi" panose="020B0604020104020204" pitchFamily="34" charset="0"/>
              <a:hlinkClick r:id="rId4"/>
            </a:endParaRPr>
          </a:p>
          <a:p>
            <a:pPr marL="0" indent="0">
              <a:buNone/>
            </a:pPr>
            <a:endParaRPr lang="en-US" sz="2200" dirty="0">
              <a:solidFill>
                <a:schemeClr val="accent3">
                  <a:lumMod val="25000"/>
                </a:schemeClr>
              </a:solidFill>
              <a:latin typeface="Abadi" panose="020B0604020104020204" pitchFamily="34" charset="0"/>
              <a:hlinkClick r:id="rId4"/>
            </a:endParaRPr>
          </a:p>
          <a:p>
            <a:pPr marL="0" indent="0">
              <a:buNone/>
            </a:pPr>
            <a:endParaRPr lang="en-US" sz="2200" dirty="0">
              <a:solidFill>
                <a:schemeClr val="accent3">
                  <a:lumMod val="25000"/>
                </a:schemeClr>
              </a:solidFill>
              <a:latin typeface="Abadi" panose="020B0604020104020204" pitchFamily="34" charset="0"/>
              <a:hlinkClick r:id="rId4"/>
            </a:endParaRPr>
          </a:p>
          <a:p>
            <a:pPr marL="0" indent="0" algn="ctr">
              <a:buNone/>
            </a:pPr>
            <a:endParaRPr lang="en-US" sz="2200" dirty="0">
              <a:solidFill>
                <a:schemeClr val="accent3">
                  <a:lumMod val="25000"/>
                </a:schemeClr>
              </a:solidFill>
              <a:latin typeface="Abadi" panose="020B0604020104020204" pitchFamily="34" charset="0"/>
              <a:hlinkClick r:id="rId4"/>
            </a:endParaRPr>
          </a:p>
          <a:p>
            <a:pPr marL="0" indent="0" algn="ctr">
              <a:buNone/>
            </a:pPr>
            <a:endParaRPr lang="en-US" sz="2200" dirty="0">
              <a:solidFill>
                <a:schemeClr val="accent3">
                  <a:lumMod val="25000"/>
                </a:schemeClr>
              </a:solidFill>
              <a:latin typeface="Abadi" panose="020B0604020104020204" pitchFamily="34" charset="0"/>
              <a:hlinkClick r:id="rId4"/>
            </a:endParaRPr>
          </a:p>
          <a:p>
            <a:pPr marL="0" indent="0" algn="ctr">
              <a:buNone/>
            </a:pPr>
            <a:r>
              <a:rPr lang="en-US" sz="2600" dirty="0">
                <a:solidFill>
                  <a:schemeClr val="accent3">
                    <a:lumMod val="25000"/>
                  </a:schemeClr>
                </a:solidFill>
                <a:latin typeface="Abadi" panose="020B0604020104020204" pitchFamily="34" charset="0"/>
                <a:hlinkClick r:id="rId4"/>
              </a:rPr>
              <a:t>Notebook on GitHub</a:t>
            </a:r>
            <a:endParaRPr lang="en-US" sz="26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23205" y="1700557"/>
            <a:ext cx="9745589" cy="4351338"/>
          </a:xfrm>
          <a:prstGeom prst="rect">
            <a:avLst/>
          </a:prstGeom>
        </p:spPr>
        <p:txBody>
          <a:bodyPr lIns="91440" tIns="45720" rIns="91440" bIns="45720" anchor="t"/>
          <a:lstStyle/>
          <a:p>
            <a:pPr algn="just">
              <a:lnSpc>
                <a:spcPct val="100000"/>
              </a:lnSpc>
              <a:spcBef>
                <a:spcPts val="1400"/>
              </a:spcBef>
            </a:pPr>
            <a:r>
              <a:rPr lang="en-US" sz="2200" dirty="0">
                <a:solidFill>
                  <a:schemeClr val="accent3">
                    <a:lumMod val="25000"/>
                  </a:schemeClr>
                </a:solidFill>
                <a:latin typeface="Abadi"/>
              </a:rPr>
              <a:t>Were performed exploratory data analysis on variables flight number, payload mass, launch site, orbit, class and year.</a:t>
            </a:r>
          </a:p>
          <a:p>
            <a:pPr algn="just">
              <a:lnSpc>
                <a:spcPct val="100000"/>
              </a:lnSpc>
              <a:spcBef>
                <a:spcPts val="1400"/>
              </a:spcBef>
            </a:pPr>
            <a:r>
              <a:rPr lang="en-US" sz="2200" dirty="0">
                <a:solidFill>
                  <a:schemeClr val="accent3">
                    <a:lumMod val="25000"/>
                  </a:schemeClr>
                </a:solidFill>
                <a:latin typeface="Abadi"/>
              </a:rPr>
              <a:t>Scatter plots, line charts, and bar plots were used to compare the relationship between the different variables to decide if exist some relationship so that they could be used in the training of the machine learning model.</a:t>
            </a:r>
          </a:p>
          <a:p>
            <a:pPr marL="0" indent="0">
              <a:buNone/>
            </a:pPr>
            <a:endParaRPr lang="en-US" dirty="0">
              <a:hlinkClick r:id="rId4"/>
            </a:endParaRPr>
          </a:p>
          <a:p>
            <a:pPr marL="0" indent="0">
              <a:buNone/>
            </a:pPr>
            <a:endParaRPr lang="en-US" dirty="0">
              <a:hlinkClick r:id="rId4"/>
            </a:endParaRPr>
          </a:p>
          <a:p>
            <a:pPr marL="0" indent="0">
              <a:buNone/>
            </a:pPr>
            <a:endParaRPr lang="en-US" dirty="0">
              <a:hlinkClick r:id="rId4"/>
            </a:endParaRPr>
          </a:p>
          <a:p>
            <a:pPr marL="0" indent="0">
              <a:buNone/>
            </a:pPr>
            <a:endParaRPr lang="en-US" dirty="0">
              <a:hlinkClick r:id="rId4"/>
            </a:endParaRPr>
          </a:p>
          <a:p>
            <a:pPr marL="0" indent="0" algn="ctr">
              <a:buNone/>
            </a:pPr>
            <a:endParaRPr lang="en-US" sz="2600" dirty="0">
              <a:hlinkClick r:id="rId4"/>
            </a:endParaRPr>
          </a:p>
          <a:p>
            <a:pPr marL="0" indent="0" algn="ctr">
              <a:buNone/>
            </a:pPr>
            <a:r>
              <a:rPr lang="en-US" sz="2600" dirty="0">
                <a:hlinkClick r:id="rId4"/>
              </a:rPr>
              <a:t>Notebook on GitHub</a:t>
            </a:r>
            <a:endParaRPr lang="en-US" sz="26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23205" y="1380967"/>
            <a:ext cx="9745589" cy="4351338"/>
          </a:xfrm>
          <a:prstGeom prst="rect">
            <a:avLst/>
          </a:prstGeom>
        </p:spPr>
        <p:txBody>
          <a:bodyPr lIns="91440" tIns="45720" rIns="91440" bIns="45720" anchor="t"/>
          <a:lstStyle/>
          <a:p>
            <a:pPr algn="just">
              <a:lnSpc>
                <a:spcPct val="100000"/>
              </a:lnSpc>
              <a:spcBef>
                <a:spcPts val="1400"/>
              </a:spcBef>
            </a:pPr>
            <a:r>
              <a:rPr lang="en-US" sz="1400" dirty="0">
                <a:solidFill>
                  <a:schemeClr val="accent3">
                    <a:lumMod val="25000"/>
                  </a:schemeClr>
                </a:solidFill>
                <a:latin typeface="Abadi"/>
              </a:rPr>
              <a:t>The SQL queries performed are the following:</a:t>
            </a:r>
          </a:p>
          <a:p>
            <a:pPr lvl="1" algn="just">
              <a:lnSpc>
                <a:spcPct val="100000"/>
              </a:lnSpc>
              <a:spcBef>
                <a:spcPts val="1400"/>
              </a:spcBef>
            </a:pPr>
            <a:r>
              <a:rPr lang="en-US" sz="1400" dirty="0">
                <a:solidFill>
                  <a:schemeClr val="accent3">
                    <a:lumMod val="25000"/>
                  </a:schemeClr>
                </a:solidFill>
                <a:latin typeface="Abadi"/>
              </a:rPr>
              <a:t>Display the names of the unique launch sites  in the space mission</a:t>
            </a:r>
          </a:p>
          <a:p>
            <a:pPr lvl="1" algn="just">
              <a:lnSpc>
                <a:spcPct val="100000"/>
              </a:lnSpc>
              <a:spcBef>
                <a:spcPts val="1400"/>
              </a:spcBef>
            </a:pPr>
            <a:r>
              <a:rPr lang="en-US" sz="1400" dirty="0">
                <a:solidFill>
                  <a:schemeClr val="accent3">
                    <a:lumMod val="25000"/>
                  </a:schemeClr>
                </a:solidFill>
                <a:latin typeface="Abadi" panose="020B0604020104020204" pitchFamily="34" charset="0"/>
              </a:rPr>
              <a:t>Display 5 records where launch sites begin with the string 'CCA’</a:t>
            </a:r>
          </a:p>
          <a:p>
            <a:pPr lvl="1" algn="just">
              <a:lnSpc>
                <a:spcPct val="100000"/>
              </a:lnSpc>
              <a:spcBef>
                <a:spcPts val="1400"/>
              </a:spcBef>
            </a:pPr>
            <a:r>
              <a:rPr lang="en-US" sz="1400" dirty="0">
                <a:solidFill>
                  <a:schemeClr val="accent3">
                    <a:lumMod val="25000"/>
                  </a:schemeClr>
                </a:solidFill>
                <a:latin typeface="Abadi" panose="020B0604020104020204" pitchFamily="34" charset="0"/>
              </a:rPr>
              <a:t>Display the total payload mass carried by boosters launched by NASA (CRS)</a:t>
            </a:r>
          </a:p>
          <a:p>
            <a:pPr lvl="1" algn="just">
              <a:lnSpc>
                <a:spcPct val="100000"/>
              </a:lnSpc>
              <a:spcBef>
                <a:spcPts val="1400"/>
              </a:spcBef>
            </a:pPr>
            <a:r>
              <a:rPr lang="en-US" sz="1400" dirty="0">
                <a:solidFill>
                  <a:schemeClr val="accent3">
                    <a:lumMod val="25000"/>
                  </a:schemeClr>
                </a:solidFill>
                <a:latin typeface="Abadi" panose="020B0604020104020204" pitchFamily="34" charset="0"/>
              </a:rPr>
              <a:t>Display average payload mass carried by booster version F9 v1.1</a:t>
            </a:r>
          </a:p>
          <a:p>
            <a:pPr lvl="1" algn="just">
              <a:lnSpc>
                <a:spcPct val="100000"/>
              </a:lnSpc>
              <a:spcBef>
                <a:spcPts val="1400"/>
              </a:spcBef>
            </a:pPr>
            <a:r>
              <a:rPr lang="en-US" sz="1400" dirty="0">
                <a:solidFill>
                  <a:schemeClr val="accent3">
                    <a:lumMod val="25000"/>
                  </a:schemeClr>
                </a:solidFill>
                <a:latin typeface="Abadi" panose="020B0604020104020204" pitchFamily="34" charset="0"/>
              </a:rPr>
              <a:t>List the date when the first successful landing outcome in ground pad was achieved.</a:t>
            </a:r>
          </a:p>
          <a:p>
            <a:pPr lvl="1" algn="just">
              <a:lnSpc>
                <a:spcPct val="100000"/>
              </a:lnSpc>
              <a:spcBef>
                <a:spcPts val="1400"/>
              </a:spcBef>
            </a:pPr>
            <a:r>
              <a:rPr lang="en-US" sz="1400" dirty="0">
                <a:solidFill>
                  <a:schemeClr val="accent3">
                    <a:lumMod val="25000"/>
                  </a:schemeClr>
                </a:solidFill>
                <a:latin typeface="Abadi" panose="020B0604020104020204" pitchFamily="34" charset="0"/>
              </a:rPr>
              <a:t>List the names of the boosters which have success in drone ship and have payload mass greater than 4000 but less than 6000</a:t>
            </a:r>
          </a:p>
          <a:p>
            <a:pPr lvl="1" algn="just">
              <a:lnSpc>
                <a:spcPct val="100000"/>
              </a:lnSpc>
              <a:spcBef>
                <a:spcPts val="1400"/>
              </a:spcBef>
            </a:pPr>
            <a:r>
              <a:rPr lang="en-US" sz="1400" dirty="0">
                <a:solidFill>
                  <a:schemeClr val="accent3">
                    <a:lumMod val="25000"/>
                  </a:schemeClr>
                </a:solidFill>
                <a:latin typeface="Abadi" panose="020B0604020104020204" pitchFamily="34" charset="0"/>
              </a:rPr>
              <a:t>List the total number of successful and failure mission outcomes</a:t>
            </a:r>
          </a:p>
          <a:p>
            <a:pPr lvl="1" algn="just">
              <a:lnSpc>
                <a:spcPct val="100000"/>
              </a:lnSpc>
              <a:spcBef>
                <a:spcPts val="1400"/>
              </a:spcBef>
            </a:pPr>
            <a:r>
              <a:rPr lang="en-US" sz="1400" dirty="0">
                <a:solidFill>
                  <a:schemeClr val="accent3">
                    <a:lumMod val="25000"/>
                  </a:schemeClr>
                </a:solidFill>
                <a:latin typeface="Abadi" panose="020B0604020104020204" pitchFamily="34" charset="0"/>
              </a:rPr>
              <a:t>List the names of the booster_versions which have carried the maximum payload mass. Use a subquery</a:t>
            </a:r>
          </a:p>
          <a:p>
            <a:pPr lvl="1" algn="just">
              <a:lnSpc>
                <a:spcPct val="100000"/>
              </a:lnSpc>
              <a:spcBef>
                <a:spcPts val="1400"/>
              </a:spcBef>
            </a:pPr>
            <a:r>
              <a:rPr lang="en-US" sz="1400" dirty="0">
                <a:solidFill>
                  <a:schemeClr val="accent3">
                    <a:lumMod val="25000"/>
                  </a:schemeClr>
                </a:solidFill>
                <a:latin typeface="Abadi" panose="020B0604020104020204" pitchFamily="34" charset="0"/>
              </a:rPr>
              <a:t>List the records which will display the month names, failure landing_outcomes in drone ship, booster versions, launch_site for the months in year 2015.</a:t>
            </a:r>
          </a:p>
          <a:p>
            <a:pPr lvl="1" algn="just">
              <a:lnSpc>
                <a:spcPct val="100000"/>
              </a:lnSpc>
              <a:spcBef>
                <a:spcPts val="1400"/>
              </a:spcBef>
            </a:pPr>
            <a:r>
              <a:rPr lang="en-US" sz="1400" dirty="0">
                <a:solidFill>
                  <a:schemeClr val="accent3">
                    <a:lumMod val="25000"/>
                  </a:schemeClr>
                </a:solidFill>
                <a:latin typeface="Abadi" panose="020B0604020104020204" pitchFamily="34" charset="0"/>
              </a:rPr>
              <a:t>Rank the count of landing outcomes (such as Failure (drone ship) or Success (ground pad)) between the date 2010-06-04 and 2017-03-20, in descending order.</a:t>
            </a:r>
          </a:p>
          <a:p>
            <a:pPr marL="0" indent="0" algn="ctr">
              <a:buNone/>
            </a:pPr>
            <a:r>
              <a:rPr lang="en-US" sz="2600" dirty="0">
                <a:hlinkClick r:id="rId3"/>
              </a:rPr>
              <a:t>Notebook on GitHub</a:t>
            </a:r>
            <a:endParaRPr lang="en-US" sz="26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48248" y="1671172"/>
            <a:ext cx="9495503" cy="4955614"/>
          </a:xfrm>
          <a:prstGeom prst="rect">
            <a:avLst/>
          </a:prstGeom>
        </p:spPr>
        <p:txBody>
          <a:bodyPr>
            <a:normAutofit fontScale="85000" lnSpcReduction="20000"/>
          </a:bodyPr>
          <a:lstStyle/>
          <a:p>
            <a:pPr algn="just">
              <a:lnSpc>
                <a:spcPct val="100000"/>
              </a:lnSpc>
              <a:spcBef>
                <a:spcPts val="1400"/>
              </a:spcBef>
            </a:pPr>
            <a:r>
              <a:rPr lang="en-US" sz="2600" dirty="0">
                <a:solidFill>
                  <a:schemeClr val="accent3">
                    <a:lumMod val="25000"/>
                  </a:schemeClr>
                </a:solidFill>
                <a:latin typeface="Abadi" panose="020B0604020104020204" pitchFamily="34" charset="0"/>
              </a:rPr>
              <a:t>Folium maps mark Launch sites, successful and unsuccessful landings and a proximity example to key locations how can be the railway, highway, coast, city and so on.</a:t>
            </a:r>
          </a:p>
          <a:p>
            <a:pPr algn="just">
              <a:lnSpc>
                <a:spcPct val="100000"/>
              </a:lnSpc>
              <a:spcBef>
                <a:spcPts val="1400"/>
              </a:spcBef>
            </a:pPr>
            <a:r>
              <a:rPr lang="en-US" sz="2600" dirty="0">
                <a:solidFill>
                  <a:schemeClr val="accent3">
                    <a:lumMod val="25000"/>
                  </a:schemeClr>
                </a:solidFill>
                <a:latin typeface="Abadi" panose="020B0604020104020204" pitchFamily="34" charset="0"/>
              </a:rPr>
              <a:t>This allow us to understand where launch sites may be located and why. Also this give us a visualization of the successful landings relative to the location.</a:t>
            </a:r>
          </a:p>
          <a:p>
            <a:pPr marL="0" indent="0">
              <a:buNone/>
            </a:pPr>
            <a:endParaRPr lang="en-US" dirty="0">
              <a:hlinkClick r:id="rId3"/>
            </a:endParaRPr>
          </a:p>
          <a:p>
            <a:pPr marL="0" indent="0" algn="ctr">
              <a:buNone/>
            </a:pPr>
            <a:endParaRPr lang="en-US" dirty="0">
              <a:hlinkClick r:id="rId3"/>
            </a:endParaRPr>
          </a:p>
          <a:p>
            <a:pPr marL="0" indent="0" algn="ctr">
              <a:buNone/>
            </a:pPr>
            <a:endParaRPr lang="en-US" dirty="0">
              <a:hlinkClick r:id="rId3"/>
            </a:endParaRPr>
          </a:p>
          <a:p>
            <a:pPr marL="0" indent="0" algn="ctr">
              <a:buNone/>
            </a:pPr>
            <a:endParaRPr lang="en-US" dirty="0">
              <a:hlinkClick r:id="rId3"/>
            </a:endParaRPr>
          </a:p>
          <a:p>
            <a:pPr marL="0" indent="0" algn="ctr">
              <a:buNone/>
            </a:pPr>
            <a:endParaRPr lang="en-US" dirty="0">
              <a:hlinkClick r:id="rId3"/>
            </a:endParaRPr>
          </a:p>
          <a:p>
            <a:pPr marL="0" indent="0" algn="ctr">
              <a:buNone/>
            </a:pPr>
            <a:endParaRPr lang="en-US" dirty="0">
              <a:hlinkClick r:id="rId3"/>
            </a:endParaRPr>
          </a:p>
          <a:p>
            <a:pPr marL="0" indent="0" algn="ctr">
              <a:buNone/>
            </a:pPr>
            <a:endParaRPr lang="en-US" dirty="0">
              <a:hlinkClick r:id="rId3"/>
            </a:endParaRPr>
          </a:p>
          <a:p>
            <a:pPr marL="0" indent="0" algn="ctr">
              <a:buNone/>
            </a:pPr>
            <a:r>
              <a:rPr lang="en-US" dirty="0">
                <a:hlinkClick r:id="rId3"/>
              </a:rPr>
              <a:t>Notebook on GitHub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23205" y="1674234"/>
            <a:ext cx="9745589" cy="5183765"/>
          </a:xfrm>
          <a:prstGeom prst="rect">
            <a:avLst/>
          </a:prstGeom>
        </p:spPr>
        <p:txBody>
          <a:bodyPr vert="horz" lIns="91440" tIns="45720" rIns="91440" bIns="45720" rtlCol="0" anchor="t">
            <a:normAutofit fontScale="92500" lnSpcReduction="10000"/>
          </a:bodyPr>
          <a:lstStyle/>
          <a:p>
            <a:pPr algn="just">
              <a:lnSpc>
                <a:spcPct val="100000"/>
              </a:lnSpc>
              <a:spcBef>
                <a:spcPts val="1400"/>
              </a:spcBef>
            </a:pPr>
            <a:r>
              <a:rPr lang="en-US" sz="2400" dirty="0">
                <a:solidFill>
                  <a:schemeClr val="accent3">
                    <a:lumMod val="25000"/>
                  </a:schemeClr>
                </a:solidFill>
                <a:latin typeface="Abadi" panose="020B0604020104020204" pitchFamily="34" charset="0"/>
              </a:rPr>
              <a:t>Dashboard with Plotly contains a pie chart and a scatterplot which allow us to visualize the total success launches from each launch site and the correlation between payload mass and mission outcome for each launch site.</a:t>
            </a:r>
          </a:p>
          <a:p>
            <a:pPr algn="just">
              <a:lnSpc>
                <a:spcPct val="100000"/>
              </a:lnSpc>
              <a:spcBef>
                <a:spcPts val="1400"/>
              </a:spcBef>
            </a:pPr>
            <a:r>
              <a:rPr lang="en-US" sz="2400" dirty="0">
                <a:solidFill>
                  <a:schemeClr val="accent3">
                    <a:lumMod val="25000"/>
                  </a:schemeClr>
                </a:solidFill>
                <a:latin typeface="Abadi" panose="020B0604020104020204" pitchFamily="34" charset="0"/>
              </a:rPr>
              <a:t>Those plots are utilized to generate an interactive site where we can toggle the input using a dropdown menu and a range slider.</a:t>
            </a:r>
          </a:p>
          <a:p>
            <a:pPr marL="0" indent="0" algn="l" rtl="0" eaLnBrk="1" latinLnBrk="0" hangingPunct="1">
              <a:spcBef>
                <a:spcPts val="1400"/>
              </a:spcBef>
              <a:spcAft>
                <a:spcPts val="0"/>
              </a:spcAft>
              <a:buClrTx/>
              <a:buSzPts val="2200"/>
              <a:buNone/>
            </a:pPr>
            <a:endParaRPr lang="es-ES" sz="1800" dirty="0">
              <a:solidFill>
                <a:srgbClr val="292929"/>
              </a:solidFill>
              <a:latin typeface="Abadi" panose="020B0604020104020204" pitchFamily="34" charset="0"/>
              <a:hlinkClick r:id="rId3"/>
            </a:endParaRPr>
          </a:p>
          <a:p>
            <a:pPr marL="0" indent="0" algn="l" rtl="0" eaLnBrk="1" latinLnBrk="0" hangingPunct="1">
              <a:spcBef>
                <a:spcPts val="1400"/>
              </a:spcBef>
              <a:spcAft>
                <a:spcPts val="0"/>
              </a:spcAft>
              <a:buClrTx/>
              <a:buSzPts val="2200"/>
              <a:buNone/>
            </a:pPr>
            <a:endParaRPr lang="es-ES" sz="2600" dirty="0">
              <a:solidFill>
                <a:srgbClr val="292929"/>
              </a:solidFill>
              <a:latin typeface="Abadi" panose="020B0604020104020204" pitchFamily="34" charset="0"/>
              <a:hlinkClick r:id="rId3"/>
            </a:endParaRPr>
          </a:p>
          <a:p>
            <a:pPr marL="0" indent="0" algn="l" rtl="0" eaLnBrk="1" latinLnBrk="0" hangingPunct="1">
              <a:spcBef>
                <a:spcPts val="1400"/>
              </a:spcBef>
              <a:spcAft>
                <a:spcPts val="0"/>
              </a:spcAft>
              <a:buClrTx/>
              <a:buSzPts val="2200"/>
              <a:buNone/>
            </a:pPr>
            <a:endParaRPr lang="es-ES" sz="2600" dirty="0">
              <a:solidFill>
                <a:srgbClr val="292929"/>
              </a:solidFill>
              <a:latin typeface="Abadi" panose="020B0604020104020204" pitchFamily="34" charset="0"/>
              <a:hlinkClick r:id="rId3"/>
            </a:endParaRPr>
          </a:p>
          <a:p>
            <a:pPr marL="0" indent="0" algn="l" rtl="0" eaLnBrk="1" latinLnBrk="0" hangingPunct="1">
              <a:spcBef>
                <a:spcPts val="1400"/>
              </a:spcBef>
              <a:spcAft>
                <a:spcPts val="0"/>
              </a:spcAft>
              <a:buClrTx/>
              <a:buSzPts val="2200"/>
              <a:buNone/>
            </a:pPr>
            <a:endParaRPr lang="es-ES" sz="2600" dirty="0">
              <a:solidFill>
                <a:srgbClr val="292929"/>
              </a:solidFill>
              <a:latin typeface="Abadi" panose="020B0604020104020204" pitchFamily="34" charset="0"/>
              <a:hlinkClick r:id="rId3"/>
            </a:endParaRPr>
          </a:p>
          <a:p>
            <a:pPr marL="0" indent="0" algn="l" rtl="0" eaLnBrk="1" latinLnBrk="0" hangingPunct="1">
              <a:spcBef>
                <a:spcPts val="1400"/>
              </a:spcBef>
              <a:spcAft>
                <a:spcPts val="0"/>
              </a:spcAft>
              <a:buClrTx/>
              <a:buSzPts val="2200"/>
              <a:buNone/>
            </a:pPr>
            <a:endParaRPr lang="es-ES" sz="2600" dirty="0">
              <a:solidFill>
                <a:srgbClr val="292929"/>
              </a:solidFill>
              <a:latin typeface="Abadi" panose="020B0604020104020204" pitchFamily="34" charset="0"/>
              <a:hlinkClick r:id="rId3"/>
            </a:endParaRPr>
          </a:p>
          <a:p>
            <a:pPr marL="0" indent="0" algn="l" rtl="0" eaLnBrk="1" latinLnBrk="0" hangingPunct="1">
              <a:spcBef>
                <a:spcPts val="1400"/>
              </a:spcBef>
              <a:spcAft>
                <a:spcPts val="0"/>
              </a:spcAft>
              <a:buClrTx/>
              <a:buSzPts val="2200"/>
              <a:buNone/>
            </a:pPr>
            <a:endParaRPr lang="es-ES" sz="2600" dirty="0">
              <a:solidFill>
                <a:srgbClr val="292929"/>
              </a:solidFill>
              <a:latin typeface="Abadi" panose="020B0604020104020204" pitchFamily="34" charset="0"/>
              <a:hlinkClick r:id="rId3"/>
            </a:endParaRPr>
          </a:p>
          <a:p>
            <a:pPr marL="0" indent="0" algn="ctr" rtl="0" eaLnBrk="1" latinLnBrk="0" hangingPunct="1">
              <a:spcBef>
                <a:spcPts val="1400"/>
              </a:spcBef>
              <a:spcAft>
                <a:spcPts val="0"/>
              </a:spcAft>
              <a:buClrTx/>
              <a:buSzPts val="2200"/>
              <a:buNone/>
            </a:pPr>
            <a:r>
              <a:rPr lang="es-ES" sz="2600" dirty="0">
                <a:solidFill>
                  <a:srgbClr val="292929"/>
                </a:solidFill>
                <a:latin typeface="Abadi" panose="020B0604020104020204" pitchFamily="34" charset="0"/>
                <a:hlinkClick r:id="rId3"/>
              </a:rPr>
              <a:t>Python file on GitHub</a:t>
            </a:r>
            <a:endParaRPr lang="es-UY" sz="2600" dirty="0">
              <a:effectLst/>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23205" y="1674235"/>
            <a:ext cx="9745589" cy="5051030"/>
          </a:xfrm>
          <a:prstGeom prst="rect">
            <a:avLst/>
          </a:prstGeom>
        </p:spPr>
        <p:txBody>
          <a:bodyPr>
            <a:normAutofit fontScale="25000" lnSpcReduction="20000"/>
          </a:bodyPr>
          <a:lstStyle/>
          <a:p>
            <a:pPr>
              <a:lnSpc>
                <a:spcPct val="100000"/>
              </a:lnSpc>
              <a:spcBef>
                <a:spcPts val="1400"/>
              </a:spcBef>
            </a:pPr>
            <a:r>
              <a:rPr lang="en-US" sz="6200" dirty="0">
                <a:solidFill>
                  <a:schemeClr val="accent3">
                    <a:lumMod val="25000"/>
                  </a:schemeClr>
                </a:solidFill>
                <a:latin typeface="Abadi" panose="020B0604020104020204" pitchFamily="34" charset="0"/>
              </a:rPr>
              <a:t>The machine learning prediction phase was carried out taking into account the following steps:</a:t>
            </a:r>
          </a:p>
          <a:p>
            <a:pPr lvl="1">
              <a:lnSpc>
                <a:spcPct val="100000"/>
              </a:lnSpc>
              <a:spcBef>
                <a:spcPts val="1400"/>
              </a:spcBef>
            </a:pPr>
            <a:r>
              <a:rPr lang="en-US" sz="6200" dirty="0">
                <a:solidFill>
                  <a:schemeClr val="accent3">
                    <a:lumMod val="25000"/>
                  </a:schemeClr>
                </a:solidFill>
                <a:latin typeface="Abadi" panose="020B0604020104020204" pitchFamily="34" charset="0"/>
              </a:rPr>
              <a:t>Data standardization</a:t>
            </a:r>
          </a:p>
          <a:p>
            <a:pPr lvl="1">
              <a:lnSpc>
                <a:spcPct val="100000"/>
              </a:lnSpc>
              <a:spcBef>
                <a:spcPts val="1400"/>
              </a:spcBef>
            </a:pPr>
            <a:r>
              <a:rPr lang="en-US" sz="6200" dirty="0">
                <a:solidFill>
                  <a:schemeClr val="accent3">
                    <a:lumMod val="25000"/>
                  </a:schemeClr>
                </a:solidFill>
                <a:latin typeface="Abadi" panose="020B0604020104020204" pitchFamily="34" charset="0"/>
              </a:rPr>
              <a:t>Data split (train – test)</a:t>
            </a:r>
          </a:p>
          <a:p>
            <a:pPr lvl="1">
              <a:lnSpc>
                <a:spcPct val="100000"/>
              </a:lnSpc>
              <a:spcBef>
                <a:spcPts val="1400"/>
              </a:spcBef>
            </a:pPr>
            <a:r>
              <a:rPr lang="en-US" sz="6200" dirty="0">
                <a:solidFill>
                  <a:schemeClr val="accent3">
                    <a:lumMod val="25000"/>
                  </a:schemeClr>
                </a:solidFill>
                <a:latin typeface="Abadi" panose="020B0604020104020204" pitchFamily="34" charset="0"/>
              </a:rPr>
              <a:t>Creation of machine learning model:</a:t>
            </a:r>
          </a:p>
          <a:p>
            <a:pPr lvl="2">
              <a:lnSpc>
                <a:spcPct val="100000"/>
              </a:lnSpc>
              <a:spcBef>
                <a:spcPts val="1400"/>
              </a:spcBef>
            </a:pPr>
            <a:r>
              <a:rPr lang="en-US" sz="6200" dirty="0">
                <a:solidFill>
                  <a:schemeClr val="accent3">
                    <a:lumMod val="25000"/>
                  </a:schemeClr>
                </a:solidFill>
                <a:latin typeface="Abadi" panose="020B0604020104020204" pitchFamily="34" charset="0"/>
              </a:rPr>
              <a:t>LR (Logistic Regression)</a:t>
            </a:r>
          </a:p>
          <a:p>
            <a:pPr lvl="2">
              <a:lnSpc>
                <a:spcPct val="100000"/>
              </a:lnSpc>
              <a:spcBef>
                <a:spcPts val="1400"/>
              </a:spcBef>
            </a:pPr>
            <a:r>
              <a:rPr lang="en-US" sz="6200" dirty="0">
                <a:solidFill>
                  <a:schemeClr val="accent3">
                    <a:lumMod val="25000"/>
                  </a:schemeClr>
                </a:solidFill>
                <a:latin typeface="Abadi" panose="020B0604020104020204" pitchFamily="34" charset="0"/>
              </a:rPr>
              <a:t>SVM (Support Vector Machine)</a:t>
            </a:r>
          </a:p>
          <a:p>
            <a:pPr lvl="2">
              <a:lnSpc>
                <a:spcPct val="100000"/>
              </a:lnSpc>
              <a:spcBef>
                <a:spcPts val="1400"/>
              </a:spcBef>
            </a:pPr>
            <a:r>
              <a:rPr lang="en-US" sz="6200" dirty="0">
                <a:solidFill>
                  <a:schemeClr val="accent3">
                    <a:lumMod val="25000"/>
                  </a:schemeClr>
                </a:solidFill>
                <a:latin typeface="Abadi" panose="020B0604020104020204" pitchFamily="34" charset="0"/>
              </a:rPr>
              <a:t>Tree (Decision Tree Classifier)</a:t>
            </a:r>
          </a:p>
          <a:p>
            <a:pPr lvl="2">
              <a:lnSpc>
                <a:spcPct val="100000"/>
              </a:lnSpc>
              <a:spcBef>
                <a:spcPts val="1400"/>
              </a:spcBef>
            </a:pPr>
            <a:r>
              <a:rPr lang="en-US" sz="6200" dirty="0">
                <a:solidFill>
                  <a:schemeClr val="accent3">
                    <a:lumMod val="25000"/>
                  </a:schemeClr>
                </a:solidFill>
                <a:latin typeface="Abadi" panose="020B0604020104020204" pitchFamily="34" charset="0"/>
              </a:rPr>
              <a:t>KNN (K Nearest Neighbors)</a:t>
            </a:r>
          </a:p>
          <a:p>
            <a:pPr lvl="1">
              <a:lnSpc>
                <a:spcPct val="100000"/>
              </a:lnSpc>
              <a:spcBef>
                <a:spcPts val="1400"/>
              </a:spcBef>
            </a:pPr>
            <a:r>
              <a:rPr lang="en-US" sz="6200" dirty="0">
                <a:solidFill>
                  <a:schemeClr val="accent3">
                    <a:lumMod val="25000"/>
                  </a:schemeClr>
                </a:solidFill>
                <a:latin typeface="Abadi" panose="020B0604020104020204" pitchFamily="34" charset="0"/>
              </a:rPr>
              <a:t>Model fit with train data</a:t>
            </a:r>
          </a:p>
          <a:p>
            <a:pPr lvl="1">
              <a:lnSpc>
                <a:spcPct val="100000"/>
              </a:lnSpc>
              <a:spcBef>
                <a:spcPts val="1400"/>
              </a:spcBef>
            </a:pPr>
            <a:r>
              <a:rPr lang="en-US" sz="6200" dirty="0">
                <a:solidFill>
                  <a:schemeClr val="accent3">
                    <a:lumMod val="25000"/>
                  </a:schemeClr>
                </a:solidFill>
                <a:latin typeface="Abadi" panose="020B0604020104020204" pitchFamily="34" charset="0"/>
              </a:rPr>
              <a:t>Search of best combination for each model</a:t>
            </a:r>
          </a:p>
          <a:p>
            <a:pPr lvl="1">
              <a:lnSpc>
                <a:spcPct val="100000"/>
              </a:lnSpc>
              <a:spcBef>
                <a:spcPts val="1400"/>
              </a:spcBef>
            </a:pPr>
            <a:r>
              <a:rPr lang="en-US" sz="6200" dirty="0">
                <a:solidFill>
                  <a:schemeClr val="accent3">
                    <a:lumMod val="25000"/>
                  </a:schemeClr>
                </a:solidFill>
                <a:latin typeface="Abadi" panose="020B0604020104020204" pitchFamily="34" charset="0"/>
              </a:rPr>
              <a:t>Evaluation of the models</a:t>
            </a:r>
          </a:p>
          <a:p>
            <a:pPr marL="0" indent="0" algn="ctr">
              <a:buNone/>
            </a:pPr>
            <a:endParaRPr lang="en-US" sz="6500" dirty="0">
              <a:hlinkClick r:id="rId3"/>
            </a:endParaRPr>
          </a:p>
          <a:p>
            <a:pPr marL="0" indent="0" algn="ctr">
              <a:buNone/>
            </a:pPr>
            <a:endParaRPr lang="en-US" sz="6500" dirty="0">
              <a:hlinkClick r:id="rId3"/>
            </a:endParaRPr>
          </a:p>
          <a:p>
            <a:pPr marL="0" indent="0" algn="ctr">
              <a:buNone/>
            </a:pPr>
            <a:r>
              <a:rPr lang="en-US" sz="10400" dirty="0">
                <a:hlinkClick r:id="rId3"/>
              </a:rPr>
              <a:t>Notebook on GitHub</a:t>
            </a:r>
            <a:endParaRPr lang="en-US" sz="104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332137" y="1640032"/>
            <a:ext cx="9527724" cy="3811588"/>
          </a:xfrm>
          <a:prstGeom prst="rect">
            <a:avLst/>
          </a:prstGeom>
        </p:spPr>
        <p:txBody>
          <a:bodyPr>
            <a:normAutofit/>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The scatter plot suggest that CCAFS SLC 40 appears to be the main launch site according to the volume of launch.</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n 5">
            <a:extLst>
              <a:ext uri="{FF2B5EF4-FFF2-40B4-BE49-F238E27FC236}">
                <a16:creationId xmlns:a16="http://schemas.microsoft.com/office/drawing/2014/main" id="{BC7EE34C-D987-FB3B-B79B-E42BD83B32DA}"/>
              </a:ext>
            </a:extLst>
          </p:cNvPr>
          <p:cNvPicPr>
            <a:picLocks noChangeAspect="1"/>
          </p:cNvPicPr>
          <p:nvPr/>
        </p:nvPicPr>
        <p:blipFill>
          <a:blip r:embed="rId3"/>
          <a:stretch>
            <a:fillRect/>
          </a:stretch>
        </p:blipFill>
        <p:spPr>
          <a:xfrm>
            <a:off x="2582648" y="2843892"/>
            <a:ext cx="7026703" cy="3382500"/>
          </a:xfrm>
          <a:prstGeom prst="rect">
            <a:avLst/>
          </a:prstGeom>
        </p:spPr>
      </p:pic>
      <p:sp>
        <p:nvSpPr>
          <p:cNvPr id="2" name="Content Placeholder 4">
            <a:extLst>
              <a:ext uri="{FF2B5EF4-FFF2-40B4-BE49-F238E27FC236}">
                <a16:creationId xmlns:a16="http://schemas.microsoft.com/office/drawing/2014/main" id="{89763326-862A-0EB9-90FF-0FEB0E11BAB7}"/>
              </a:ext>
            </a:extLst>
          </p:cNvPr>
          <p:cNvSpPr txBox="1">
            <a:spLocks/>
          </p:cNvSpPr>
          <p:nvPr/>
        </p:nvSpPr>
        <p:spPr>
          <a:xfrm>
            <a:off x="2399071" y="2615624"/>
            <a:ext cx="7433188" cy="3811588"/>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p:txBody>
      </p:sp>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Annotation</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680720" y="1534123"/>
            <a:ext cx="8830559" cy="1505129"/>
          </a:xfrm>
          <a:prstGeom prst="rect">
            <a:avLst/>
          </a:prstGeom>
        </p:spPr>
        <p:txBody>
          <a:bodyPr>
            <a:normAutofit/>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The scatter plot suggests that for the VAFB-SLC launch site there are no rockets launched for heavy payload mass (greater than 10000).</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Imagen 7">
            <a:extLst>
              <a:ext uri="{FF2B5EF4-FFF2-40B4-BE49-F238E27FC236}">
                <a16:creationId xmlns:a16="http://schemas.microsoft.com/office/drawing/2014/main" id="{0719A441-EA12-4D30-F0D6-B398073EBA56}"/>
              </a:ext>
            </a:extLst>
          </p:cNvPr>
          <p:cNvPicPr>
            <a:picLocks noChangeAspect="1"/>
          </p:cNvPicPr>
          <p:nvPr/>
        </p:nvPicPr>
        <p:blipFill>
          <a:blip r:embed="rId4"/>
          <a:stretch>
            <a:fillRect/>
          </a:stretch>
        </p:blipFill>
        <p:spPr>
          <a:xfrm>
            <a:off x="2514938" y="2587755"/>
            <a:ext cx="7162121" cy="3437818"/>
          </a:xfrm>
          <a:prstGeom prst="rect">
            <a:avLst/>
          </a:prstGeom>
        </p:spPr>
      </p:pic>
      <p:sp>
        <p:nvSpPr>
          <p:cNvPr id="2" name="Content Placeholder 4">
            <a:extLst>
              <a:ext uri="{FF2B5EF4-FFF2-40B4-BE49-F238E27FC236}">
                <a16:creationId xmlns:a16="http://schemas.microsoft.com/office/drawing/2014/main" id="{DAC7D765-3516-0EDD-D105-44CF20B3721A}"/>
              </a:ext>
            </a:extLst>
          </p:cNvPr>
          <p:cNvSpPr txBox="1">
            <a:spLocks/>
          </p:cNvSpPr>
          <p:nvPr/>
        </p:nvSpPr>
        <p:spPr>
          <a:xfrm>
            <a:off x="2359742" y="2458065"/>
            <a:ext cx="7492181" cy="3716594"/>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p:txBody>
      </p:sp>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212154" y="2688083"/>
            <a:ext cx="3932238" cy="259964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From the scatter plot we can address that ES-L1, GEO, HEO and SSO orbit have a successful rate of the 100%. Also, is possible to address that the orbit SO have a 0% successful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n 5">
            <a:extLst>
              <a:ext uri="{FF2B5EF4-FFF2-40B4-BE49-F238E27FC236}">
                <a16:creationId xmlns:a16="http://schemas.microsoft.com/office/drawing/2014/main" id="{56F9A95F-50C8-EAE3-380F-A7E57632AD23}"/>
              </a:ext>
            </a:extLst>
          </p:cNvPr>
          <p:cNvPicPr>
            <a:picLocks noChangeAspect="1"/>
          </p:cNvPicPr>
          <p:nvPr/>
        </p:nvPicPr>
        <p:blipFill>
          <a:blip r:embed="rId3"/>
          <a:stretch>
            <a:fillRect/>
          </a:stretch>
        </p:blipFill>
        <p:spPr>
          <a:xfrm>
            <a:off x="5230947" y="1687299"/>
            <a:ext cx="5649113" cy="4601217"/>
          </a:xfrm>
          <a:prstGeom prst="rect">
            <a:avLst/>
          </a:prstGeom>
        </p:spPr>
      </p:pic>
      <p:sp>
        <p:nvSpPr>
          <p:cNvPr id="2" name="Content Placeholder 4">
            <a:extLst>
              <a:ext uri="{FF2B5EF4-FFF2-40B4-BE49-F238E27FC236}">
                <a16:creationId xmlns:a16="http://schemas.microsoft.com/office/drawing/2014/main" id="{FA6F3947-A76D-712B-F6AD-2342EBB80F70}"/>
              </a:ext>
            </a:extLst>
          </p:cNvPr>
          <p:cNvSpPr txBox="1">
            <a:spLocks/>
          </p:cNvSpPr>
          <p:nvPr/>
        </p:nvSpPr>
        <p:spPr>
          <a:xfrm>
            <a:off x="5073445" y="1570269"/>
            <a:ext cx="5987845" cy="48569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p:txBody>
      </p:sp>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392812" y="1598392"/>
            <a:ext cx="9406376" cy="1263379"/>
          </a:xfrm>
          <a:prstGeom prst="rect">
            <a:avLst/>
          </a:prstGeom>
        </p:spPr>
        <p:txBody>
          <a:bodyPr>
            <a:normAutofit/>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The scatter plot suggests that in the LEO orbit the success appears to be related to the number of flights; on the other hand, there seems to be no relationship between flight number when in GTO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n 5">
            <a:extLst>
              <a:ext uri="{FF2B5EF4-FFF2-40B4-BE49-F238E27FC236}">
                <a16:creationId xmlns:a16="http://schemas.microsoft.com/office/drawing/2014/main" id="{77DBB819-8F24-FD15-B679-14B2888E4DDE}"/>
              </a:ext>
            </a:extLst>
          </p:cNvPr>
          <p:cNvPicPr>
            <a:picLocks noChangeAspect="1"/>
          </p:cNvPicPr>
          <p:nvPr/>
        </p:nvPicPr>
        <p:blipFill>
          <a:blip r:embed="rId3"/>
          <a:stretch>
            <a:fillRect/>
          </a:stretch>
        </p:blipFill>
        <p:spPr>
          <a:xfrm>
            <a:off x="2479004" y="2861771"/>
            <a:ext cx="7233992" cy="3452740"/>
          </a:xfrm>
          <a:prstGeom prst="rect">
            <a:avLst/>
          </a:prstGeom>
        </p:spPr>
      </p:pic>
      <p:sp>
        <p:nvSpPr>
          <p:cNvPr id="2" name="Content Placeholder 4">
            <a:extLst>
              <a:ext uri="{FF2B5EF4-FFF2-40B4-BE49-F238E27FC236}">
                <a16:creationId xmlns:a16="http://schemas.microsoft.com/office/drawing/2014/main" id="{D6F983BA-A9CC-FFD5-D6AC-EF1CA0FC58BC}"/>
              </a:ext>
            </a:extLst>
          </p:cNvPr>
          <p:cNvSpPr txBox="1">
            <a:spLocks/>
          </p:cNvSpPr>
          <p:nvPr/>
        </p:nvSpPr>
        <p:spPr>
          <a:xfrm>
            <a:off x="2359742" y="2723535"/>
            <a:ext cx="7462684" cy="3703676"/>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p:txBody>
      </p:sp>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559064" y="1376497"/>
            <a:ext cx="9073872" cy="1545737"/>
          </a:xfrm>
          <a:prstGeom prst="rect">
            <a:avLst/>
          </a:prstGeom>
        </p:spPr>
        <p:txBody>
          <a:bodyPr>
            <a:normAutofit/>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From the scatter plot we can address that with heavy payloads the successful landing or positive landing rate are more for LEO and ISS. However for GTO we cannot distinguish this well as both positive landing rate and negative landing (unsuccessful mission) are both there here.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n 5">
            <a:extLst>
              <a:ext uri="{FF2B5EF4-FFF2-40B4-BE49-F238E27FC236}">
                <a16:creationId xmlns:a16="http://schemas.microsoft.com/office/drawing/2014/main" id="{689CD3FE-E8A8-6F0C-35AF-A09703CD71B2}"/>
              </a:ext>
            </a:extLst>
          </p:cNvPr>
          <p:cNvPicPr>
            <a:picLocks noChangeAspect="1"/>
          </p:cNvPicPr>
          <p:nvPr/>
        </p:nvPicPr>
        <p:blipFill>
          <a:blip r:embed="rId4"/>
          <a:stretch>
            <a:fillRect/>
          </a:stretch>
        </p:blipFill>
        <p:spPr>
          <a:xfrm>
            <a:off x="2657493" y="2991173"/>
            <a:ext cx="6877013" cy="3298160"/>
          </a:xfrm>
          <a:prstGeom prst="rect">
            <a:avLst/>
          </a:prstGeom>
        </p:spPr>
      </p:pic>
      <p:sp>
        <p:nvSpPr>
          <p:cNvPr id="2" name="Content Placeholder 4">
            <a:extLst>
              <a:ext uri="{FF2B5EF4-FFF2-40B4-BE49-F238E27FC236}">
                <a16:creationId xmlns:a16="http://schemas.microsoft.com/office/drawing/2014/main" id="{C1F98D06-9B1D-382D-74D3-17AC5FFC3728}"/>
              </a:ext>
            </a:extLst>
          </p:cNvPr>
          <p:cNvSpPr txBox="1">
            <a:spLocks/>
          </p:cNvSpPr>
          <p:nvPr/>
        </p:nvSpPr>
        <p:spPr>
          <a:xfrm>
            <a:off x="2517057" y="2853295"/>
            <a:ext cx="7177549" cy="3573916"/>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p:txBody>
      </p:sp>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291122" y="3087362"/>
            <a:ext cx="3841318" cy="1548514"/>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scatter plot show that the success rate since 2013 kept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n 5">
            <a:extLst>
              <a:ext uri="{FF2B5EF4-FFF2-40B4-BE49-F238E27FC236}">
                <a16:creationId xmlns:a16="http://schemas.microsoft.com/office/drawing/2014/main" id="{4A5EA169-2136-2BD7-6549-0739A1C4E786}"/>
              </a:ext>
            </a:extLst>
          </p:cNvPr>
          <p:cNvPicPr>
            <a:picLocks noChangeAspect="1"/>
          </p:cNvPicPr>
          <p:nvPr/>
        </p:nvPicPr>
        <p:blipFill>
          <a:blip r:embed="rId3"/>
          <a:stretch>
            <a:fillRect/>
          </a:stretch>
        </p:blipFill>
        <p:spPr>
          <a:xfrm>
            <a:off x="5263108" y="1899195"/>
            <a:ext cx="5382376" cy="3924848"/>
          </a:xfrm>
          <a:prstGeom prst="rect">
            <a:avLst/>
          </a:prstGeom>
        </p:spPr>
      </p:pic>
      <p:sp>
        <p:nvSpPr>
          <p:cNvPr id="2" name="Content Placeholder 4">
            <a:extLst>
              <a:ext uri="{FF2B5EF4-FFF2-40B4-BE49-F238E27FC236}">
                <a16:creationId xmlns:a16="http://schemas.microsoft.com/office/drawing/2014/main" id="{040E4044-1320-A6E2-3527-E8824C988C35}"/>
              </a:ext>
            </a:extLst>
          </p:cNvPr>
          <p:cNvSpPr txBox="1">
            <a:spLocks/>
          </p:cNvSpPr>
          <p:nvPr/>
        </p:nvSpPr>
        <p:spPr>
          <a:xfrm>
            <a:off x="5132440" y="1799302"/>
            <a:ext cx="5614218" cy="4129549"/>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p:txBody>
      </p:sp>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23972" y="1628980"/>
            <a:ext cx="7085964" cy="2365471"/>
          </a:xfrm>
          <a:prstGeom prst="rect">
            <a:avLst/>
          </a:prstGeom>
        </p:spPr>
        <p:txBody>
          <a:bodyPr>
            <a:no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query result present all the launch sites names:</a:t>
            </a:r>
          </a:p>
          <a:p>
            <a:pPr lvl="1">
              <a:lnSpc>
                <a:spcPct val="100000"/>
              </a:lnSpc>
              <a:spcBef>
                <a:spcPts val="1400"/>
              </a:spcBef>
            </a:pPr>
            <a:r>
              <a:rPr lang="en-US" sz="2200" dirty="0">
                <a:solidFill>
                  <a:schemeClr val="accent3">
                    <a:lumMod val="25000"/>
                  </a:schemeClr>
                </a:solidFill>
                <a:latin typeface="Abadi" panose="020B0604020104020204" pitchFamily="34" charset="0"/>
              </a:rPr>
              <a:t>CCAFS LC-40</a:t>
            </a:r>
          </a:p>
          <a:p>
            <a:pPr lvl="1">
              <a:lnSpc>
                <a:spcPct val="100000"/>
              </a:lnSpc>
              <a:spcBef>
                <a:spcPts val="1400"/>
              </a:spcBef>
            </a:pPr>
            <a:r>
              <a:rPr lang="en-US" sz="2200" dirty="0">
                <a:solidFill>
                  <a:schemeClr val="accent3">
                    <a:lumMod val="25000"/>
                  </a:schemeClr>
                </a:solidFill>
                <a:latin typeface="Abadi" panose="020B0604020104020204" pitchFamily="34" charset="0"/>
              </a:rPr>
              <a:t>VAFB SLC-4E</a:t>
            </a:r>
          </a:p>
          <a:p>
            <a:pPr lvl="1">
              <a:lnSpc>
                <a:spcPct val="100000"/>
              </a:lnSpc>
              <a:spcBef>
                <a:spcPts val="1400"/>
              </a:spcBef>
            </a:pPr>
            <a:r>
              <a:rPr lang="en-US" sz="2200" dirty="0">
                <a:solidFill>
                  <a:schemeClr val="accent3">
                    <a:lumMod val="25000"/>
                  </a:schemeClr>
                </a:solidFill>
                <a:latin typeface="Abadi" panose="020B0604020104020204" pitchFamily="34" charset="0"/>
              </a:rPr>
              <a:t>KSC LC-39A</a:t>
            </a:r>
          </a:p>
          <a:p>
            <a:pPr lvl="1">
              <a:lnSpc>
                <a:spcPct val="100000"/>
              </a:lnSpc>
              <a:spcBef>
                <a:spcPts val="1400"/>
              </a:spcBef>
            </a:pPr>
            <a:r>
              <a:rPr lang="en-US" sz="2200" dirty="0">
                <a:solidFill>
                  <a:schemeClr val="accent3">
                    <a:lumMod val="25000"/>
                  </a:schemeClr>
                </a:solidFill>
                <a:latin typeface="Abadi" panose="020B0604020104020204" pitchFamily="34" charset="0"/>
              </a:rPr>
              <a:t>CCAFS SLC-40</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n 5">
            <a:extLst>
              <a:ext uri="{FF2B5EF4-FFF2-40B4-BE49-F238E27FC236}">
                <a16:creationId xmlns:a16="http://schemas.microsoft.com/office/drawing/2014/main" id="{9191927B-F35F-3756-0609-085E2A9D05F4}"/>
              </a:ext>
            </a:extLst>
          </p:cNvPr>
          <p:cNvPicPr>
            <a:picLocks noChangeAspect="1"/>
          </p:cNvPicPr>
          <p:nvPr/>
        </p:nvPicPr>
        <p:blipFill>
          <a:blip r:embed="rId3"/>
          <a:stretch>
            <a:fillRect/>
          </a:stretch>
        </p:blipFill>
        <p:spPr>
          <a:xfrm>
            <a:off x="8377104" y="1938320"/>
            <a:ext cx="1848444" cy="2981359"/>
          </a:xfrm>
          <a:prstGeom prst="rect">
            <a:avLst/>
          </a:prstGeom>
        </p:spPr>
      </p:pic>
      <p:sp>
        <p:nvSpPr>
          <p:cNvPr id="2" name="Content Placeholder 4">
            <a:extLst>
              <a:ext uri="{FF2B5EF4-FFF2-40B4-BE49-F238E27FC236}">
                <a16:creationId xmlns:a16="http://schemas.microsoft.com/office/drawing/2014/main" id="{AC24FF67-90C7-3C30-8F02-697B2AB5D20A}"/>
              </a:ext>
            </a:extLst>
          </p:cNvPr>
          <p:cNvSpPr txBox="1">
            <a:spLocks/>
          </p:cNvSpPr>
          <p:nvPr/>
        </p:nvSpPr>
        <p:spPr>
          <a:xfrm>
            <a:off x="8209945" y="1789471"/>
            <a:ext cx="2182761" cy="3224981"/>
          </a:xfrm>
          <a:prstGeom prst="rect">
            <a:avLst/>
          </a:prstGeom>
          <a:ln>
            <a:solidFill>
              <a:schemeClr val="accent2"/>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641508" y="2000777"/>
            <a:ext cx="6908984" cy="750427"/>
          </a:xfrm>
          <a:prstGeom prst="rect">
            <a:avLst/>
          </a:prstGeom>
        </p:spPr>
        <p:txBody>
          <a:bodyPr>
            <a:normAutofit/>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First 5 records where the launch site begin with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n 5">
            <a:extLst>
              <a:ext uri="{FF2B5EF4-FFF2-40B4-BE49-F238E27FC236}">
                <a16:creationId xmlns:a16="http://schemas.microsoft.com/office/drawing/2014/main" id="{0A2D982E-14B8-F85D-52D4-6C016E3B95A0}"/>
              </a:ext>
            </a:extLst>
          </p:cNvPr>
          <p:cNvPicPr>
            <a:picLocks noChangeAspect="1"/>
          </p:cNvPicPr>
          <p:nvPr/>
        </p:nvPicPr>
        <p:blipFill>
          <a:blip r:embed="rId3"/>
          <a:stretch>
            <a:fillRect/>
          </a:stretch>
        </p:blipFill>
        <p:spPr>
          <a:xfrm>
            <a:off x="1067953" y="3260809"/>
            <a:ext cx="10056093" cy="1399242"/>
          </a:xfrm>
          <a:prstGeom prst="rect">
            <a:avLst/>
          </a:prstGeom>
        </p:spPr>
      </p:pic>
      <p:sp>
        <p:nvSpPr>
          <p:cNvPr id="2" name="Content Placeholder 4">
            <a:extLst>
              <a:ext uri="{FF2B5EF4-FFF2-40B4-BE49-F238E27FC236}">
                <a16:creationId xmlns:a16="http://schemas.microsoft.com/office/drawing/2014/main" id="{B6DA6F76-83A5-C3E1-1C93-5EFE3D4FB546}"/>
              </a:ext>
            </a:extLst>
          </p:cNvPr>
          <p:cNvSpPr txBox="1">
            <a:spLocks/>
          </p:cNvSpPr>
          <p:nvPr/>
        </p:nvSpPr>
        <p:spPr>
          <a:xfrm>
            <a:off x="934065" y="3136490"/>
            <a:ext cx="10274709" cy="1622323"/>
          </a:xfrm>
          <a:prstGeom prst="rect">
            <a:avLst/>
          </a:prstGeom>
          <a:ln>
            <a:solidFill>
              <a:schemeClr val="accent2"/>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p:txBody>
      </p:sp>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48566" y="1569986"/>
            <a:ext cx="9494867" cy="927407"/>
          </a:xfrm>
          <a:prstGeom prst="rect">
            <a:avLst/>
          </a:prstGeom>
        </p:spPr>
        <p:txBody>
          <a:bodyPr>
            <a:normAutofit/>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This query result present the sum of the total payload mass in kg where NASA was the customer.</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n 5">
            <a:extLst>
              <a:ext uri="{FF2B5EF4-FFF2-40B4-BE49-F238E27FC236}">
                <a16:creationId xmlns:a16="http://schemas.microsoft.com/office/drawing/2014/main" id="{E9D12DD0-60C6-ABD9-E90E-75CE2FB3C136}"/>
              </a:ext>
            </a:extLst>
          </p:cNvPr>
          <p:cNvPicPr>
            <a:picLocks noChangeAspect="1"/>
          </p:cNvPicPr>
          <p:nvPr/>
        </p:nvPicPr>
        <p:blipFill>
          <a:blip r:embed="rId3"/>
          <a:stretch>
            <a:fillRect/>
          </a:stretch>
        </p:blipFill>
        <p:spPr>
          <a:xfrm>
            <a:off x="3967646" y="3429000"/>
            <a:ext cx="4256706" cy="1305121"/>
          </a:xfrm>
          <a:prstGeom prst="rect">
            <a:avLst/>
          </a:prstGeom>
        </p:spPr>
      </p:pic>
      <p:sp>
        <p:nvSpPr>
          <p:cNvPr id="2" name="Content Placeholder 4">
            <a:extLst>
              <a:ext uri="{FF2B5EF4-FFF2-40B4-BE49-F238E27FC236}">
                <a16:creationId xmlns:a16="http://schemas.microsoft.com/office/drawing/2014/main" id="{B5A15C2F-DA83-50B6-D746-1E986550A7DA}"/>
              </a:ext>
            </a:extLst>
          </p:cNvPr>
          <p:cNvSpPr txBox="1">
            <a:spLocks/>
          </p:cNvSpPr>
          <p:nvPr/>
        </p:nvSpPr>
        <p:spPr>
          <a:xfrm>
            <a:off x="3873910" y="3277030"/>
            <a:ext cx="4434348" cy="1609060"/>
          </a:xfrm>
          <a:prstGeom prst="rect">
            <a:avLst/>
          </a:prstGeom>
          <a:ln>
            <a:solidFill>
              <a:schemeClr val="accent2"/>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417392" y="1705579"/>
            <a:ext cx="9357216" cy="838917"/>
          </a:xfrm>
          <a:prstGeom prst="rect">
            <a:avLst/>
          </a:prstGeom>
        </p:spPr>
        <p:txBody>
          <a:bodyPr>
            <a:normAutofit/>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This query result present the average payload mass or launches which used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n 5">
            <a:extLst>
              <a:ext uri="{FF2B5EF4-FFF2-40B4-BE49-F238E27FC236}">
                <a16:creationId xmlns:a16="http://schemas.microsoft.com/office/drawing/2014/main" id="{E22463D1-CB87-D0C7-8653-A2B7856592B5}"/>
              </a:ext>
            </a:extLst>
          </p:cNvPr>
          <p:cNvPicPr>
            <a:picLocks noChangeAspect="1"/>
          </p:cNvPicPr>
          <p:nvPr/>
        </p:nvPicPr>
        <p:blipFill>
          <a:blip r:embed="rId3"/>
          <a:stretch>
            <a:fillRect/>
          </a:stretch>
        </p:blipFill>
        <p:spPr>
          <a:xfrm>
            <a:off x="3232169" y="3314994"/>
            <a:ext cx="5727662" cy="1209803"/>
          </a:xfrm>
          <a:prstGeom prst="rect">
            <a:avLst/>
          </a:prstGeom>
        </p:spPr>
      </p:pic>
      <p:sp>
        <p:nvSpPr>
          <p:cNvPr id="2" name="Content Placeholder 4">
            <a:extLst>
              <a:ext uri="{FF2B5EF4-FFF2-40B4-BE49-F238E27FC236}">
                <a16:creationId xmlns:a16="http://schemas.microsoft.com/office/drawing/2014/main" id="{E99FB01B-BE85-12C8-AC6A-E05FCCD993BE}"/>
              </a:ext>
            </a:extLst>
          </p:cNvPr>
          <p:cNvSpPr txBox="1">
            <a:spLocks/>
          </p:cNvSpPr>
          <p:nvPr/>
        </p:nvSpPr>
        <p:spPr>
          <a:xfrm>
            <a:off x="3106993" y="3162376"/>
            <a:ext cx="5938683" cy="1478450"/>
          </a:xfrm>
          <a:prstGeom prst="rect">
            <a:avLst/>
          </a:prstGeom>
          <a:ln>
            <a:solidFill>
              <a:schemeClr val="accent2"/>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23205" y="1740091"/>
            <a:ext cx="9745589" cy="740594"/>
          </a:xfrm>
          <a:prstGeom prst="rect">
            <a:avLst/>
          </a:prstGeom>
        </p:spPr>
        <p:txBody>
          <a:bodyPr lIns="91440" tIns="45720" rIns="91440" bIns="45720" anchor="t">
            <a:normAutofit/>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Bellow we can see the query result for the first successful landing achieved.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n 5">
            <a:extLst>
              <a:ext uri="{FF2B5EF4-FFF2-40B4-BE49-F238E27FC236}">
                <a16:creationId xmlns:a16="http://schemas.microsoft.com/office/drawing/2014/main" id="{4137FFE3-751A-5121-397E-4A8F2E43A161}"/>
              </a:ext>
            </a:extLst>
          </p:cNvPr>
          <p:cNvPicPr>
            <a:picLocks noChangeAspect="1"/>
          </p:cNvPicPr>
          <p:nvPr/>
        </p:nvPicPr>
        <p:blipFill>
          <a:blip r:embed="rId3"/>
          <a:stretch>
            <a:fillRect/>
          </a:stretch>
        </p:blipFill>
        <p:spPr>
          <a:xfrm>
            <a:off x="3643917" y="3120070"/>
            <a:ext cx="4904163" cy="1534004"/>
          </a:xfrm>
          <a:prstGeom prst="rect">
            <a:avLst/>
          </a:prstGeom>
        </p:spPr>
      </p:pic>
      <p:sp>
        <p:nvSpPr>
          <p:cNvPr id="2" name="Content Placeholder 4">
            <a:extLst>
              <a:ext uri="{FF2B5EF4-FFF2-40B4-BE49-F238E27FC236}">
                <a16:creationId xmlns:a16="http://schemas.microsoft.com/office/drawing/2014/main" id="{E25FACDA-4FDD-2DD6-EF5C-56C3E4A49A51}"/>
              </a:ext>
            </a:extLst>
          </p:cNvPr>
          <p:cNvSpPr txBox="1">
            <a:spLocks/>
          </p:cNvSpPr>
          <p:nvPr/>
        </p:nvSpPr>
        <p:spPr>
          <a:xfrm>
            <a:off x="3559277" y="3010043"/>
            <a:ext cx="5063613" cy="1738937"/>
          </a:xfrm>
          <a:prstGeom prst="rect">
            <a:avLst/>
          </a:prstGeom>
          <a:ln>
            <a:solidFill>
              <a:schemeClr val="accent2"/>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050358" y="1650843"/>
            <a:ext cx="9954905" cy="520715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In the follow capstone project we will use some machine learning algorithms to predict if the SpaceX Falcon 9 can successfully land.</a:t>
            </a:r>
          </a:p>
          <a:p>
            <a:pPr algn="just">
              <a:lnSpc>
                <a:spcPct val="100000"/>
              </a:lnSpc>
              <a:spcBef>
                <a:spcPts val="1400"/>
              </a:spcBef>
            </a:pPr>
            <a:r>
              <a:rPr lang="en-US" sz="2200" dirty="0">
                <a:solidFill>
                  <a:schemeClr val="accent3">
                    <a:lumMod val="25000"/>
                  </a:schemeClr>
                </a:solidFill>
                <a:latin typeface="Abadi" panose="020B0604020104020204" pitchFamily="34" charset="0"/>
              </a:rPr>
              <a:t>The main steps followed in this project include:</a:t>
            </a:r>
          </a:p>
          <a:p>
            <a:pPr lvl="1" algn="just">
              <a:lnSpc>
                <a:spcPct val="100000"/>
              </a:lnSpc>
              <a:spcBef>
                <a:spcPts val="1400"/>
              </a:spcBef>
            </a:pPr>
            <a:r>
              <a:rPr lang="en-US" sz="2200" dirty="0">
                <a:solidFill>
                  <a:schemeClr val="accent3">
                    <a:lumMod val="25000"/>
                  </a:schemeClr>
                </a:solidFill>
                <a:latin typeface="Abadi" panose="020B0604020104020204" pitchFamily="34" charset="0"/>
              </a:rPr>
              <a:t>Data collection, wrangling and formatting.</a:t>
            </a:r>
          </a:p>
          <a:p>
            <a:pPr lvl="1" algn="just">
              <a:lnSpc>
                <a:spcPct val="100000"/>
              </a:lnSpc>
              <a:spcBef>
                <a:spcPts val="1400"/>
              </a:spcBef>
            </a:pPr>
            <a:r>
              <a:rPr lang="en-US" sz="2200" dirty="0">
                <a:solidFill>
                  <a:schemeClr val="accent3">
                    <a:lumMod val="25000"/>
                  </a:schemeClr>
                </a:solidFill>
                <a:latin typeface="Abadi" panose="020B0604020104020204" pitchFamily="34" charset="0"/>
              </a:rPr>
              <a:t>Exploratory data analysis.</a:t>
            </a:r>
          </a:p>
          <a:p>
            <a:pPr lvl="1" algn="just">
              <a:lnSpc>
                <a:spcPct val="100000"/>
              </a:lnSpc>
              <a:spcBef>
                <a:spcPts val="1400"/>
              </a:spcBef>
            </a:pPr>
            <a:r>
              <a:rPr lang="en-US" sz="2200" dirty="0">
                <a:solidFill>
                  <a:schemeClr val="accent3">
                    <a:lumMod val="25000"/>
                  </a:schemeClr>
                </a:solidFill>
                <a:latin typeface="Abadi" panose="020B0604020104020204" pitchFamily="34" charset="0"/>
              </a:rPr>
              <a:t>Interactive data visualization.</a:t>
            </a:r>
          </a:p>
          <a:p>
            <a:pPr lvl="1" algn="just">
              <a:lnSpc>
                <a:spcPct val="100000"/>
              </a:lnSpc>
              <a:spcBef>
                <a:spcPts val="1400"/>
              </a:spcBef>
            </a:pPr>
            <a:r>
              <a:rPr lang="en-US" sz="2200" dirty="0">
                <a:solidFill>
                  <a:schemeClr val="accent3">
                    <a:lumMod val="25000"/>
                  </a:schemeClr>
                </a:solidFill>
                <a:latin typeface="Abadi" panose="020B0604020104020204" pitchFamily="34" charset="0"/>
              </a:rPr>
              <a:t>Machine learning prediction.</a:t>
            </a:r>
          </a:p>
          <a:p>
            <a:pPr algn="just">
              <a:lnSpc>
                <a:spcPct val="100000"/>
              </a:lnSpc>
              <a:spcBef>
                <a:spcPts val="1400"/>
              </a:spcBef>
            </a:pPr>
            <a:r>
              <a:rPr lang="en-US" sz="2200" dirty="0">
                <a:solidFill>
                  <a:schemeClr val="accent3">
                    <a:lumMod val="25000"/>
                  </a:schemeClr>
                </a:solidFill>
                <a:latin typeface="Abadi" panose="020B0604020104020204" pitchFamily="34" charset="0"/>
              </a:rPr>
              <a:t>We can summarize that our graphics show that exists a correlation in the features of the rocket launches and the outcome of the launches.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692695" y="1712459"/>
            <a:ext cx="8806609" cy="927407"/>
          </a:xfrm>
          <a:prstGeom prst="rect">
            <a:avLst/>
          </a:prstGeom>
        </p:spPr>
        <p:txBody>
          <a:bodyPr lIns="91440" tIns="45720" rIns="91440" bIns="45720" anchor="t">
            <a:normAutofit/>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The query return the four booster versions that had successful drone ship landings and a payload mass between 4000 and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n 2">
            <a:extLst>
              <a:ext uri="{FF2B5EF4-FFF2-40B4-BE49-F238E27FC236}">
                <a16:creationId xmlns:a16="http://schemas.microsoft.com/office/drawing/2014/main" id="{BB1E2D2A-9F76-D97A-ED5A-4547652B18E8}"/>
              </a:ext>
            </a:extLst>
          </p:cNvPr>
          <p:cNvPicPr>
            <a:picLocks noChangeAspect="1"/>
          </p:cNvPicPr>
          <p:nvPr/>
        </p:nvPicPr>
        <p:blipFill>
          <a:blip r:embed="rId3"/>
          <a:stretch>
            <a:fillRect/>
          </a:stretch>
        </p:blipFill>
        <p:spPr>
          <a:xfrm>
            <a:off x="4859945" y="2662616"/>
            <a:ext cx="2472108" cy="3362957"/>
          </a:xfrm>
          <a:prstGeom prst="rect">
            <a:avLst/>
          </a:prstGeom>
        </p:spPr>
      </p:pic>
      <p:sp>
        <p:nvSpPr>
          <p:cNvPr id="2" name="Content Placeholder 4">
            <a:extLst>
              <a:ext uri="{FF2B5EF4-FFF2-40B4-BE49-F238E27FC236}">
                <a16:creationId xmlns:a16="http://schemas.microsoft.com/office/drawing/2014/main" id="{11773231-D01E-AE86-07BE-1349FC7AE905}"/>
              </a:ext>
            </a:extLst>
          </p:cNvPr>
          <p:cNvSpPr txBox="1">
            <a:spLocks/>
          </p:cNvSpPr>
          <p:nvPr/>
        </p:nvSpPr>
        <p:spPr>
          <a:xfrm>
            <a:off x="4719484" y="2536724"/>
            <a:ext cx="2743200" cy="3628102"/>
          </a:xfrm>
          <a:prstGeom prst="rect">
            <a:avLst/>
          </a:prstGeom>
          <a:ln>
            <a:solidFill>
              <a:schemeClr val="accent2"/>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68231" y="1532582"/>
            <a:ext cx="9455538" cy="848749"/>
          </a:xfrm>
          <a:prstGeom prst="rect">
            <a:avLst/>
          </a:prstGeom>
        </p:spPr>
        <p:txBody>
          <a:bodyPr>
            <a:normAutofit/>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This query returns a count of each mission outcome, including success and failure both. Also the query include the sum of both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n 5">
            <a:extLst>
              <a:ext uri="{FF2B5EF4-FFF2-40B4-BE49-F238E27FC236}">
                <a16:creationId xmlns:a16="http://schemas.microsoft.com/office/drawing/2014/main" id="{B6995C34-DB4D-2C01-917E-CCBAD46FA9F4}"/>
              </a:ext>
            </a:extLst>
          </p:cNvPr>
          <p:cNvPicPr>
            <a:picLocks noChangeAspect="1"/>
          </p:cNvPicPr>
          <p:nvPr/>
        </p:nvPicPr>
        <p:blipFill>
          <a:blip r:embed="rId3"/>
          <a:stretch>
            <a:fillRect/>
          </a:stretch>
        </p:blipFill>
        <p:spPr>
          <a:xfrm>
            <a:off x="4986989" y="2682445"/>
            <a:ext cx="2218021" cy="2273013"/>
          </a:xfrm>
          <a:prstGeom prst="rect">
            <a:avLst/>
          </a:prstGeom>
        </p:spPr>
      </p:pic>
      <p:sp>
        <p:nvSpPr>
          <p:cNvPr id="2" name="Content Placeholder 4">
            <a:extLst>
              <a:ext uri="{FF2B5EF4-FFF2-40B4-BE49-F238E27FC236}">
                <a16:creationId xmlns:a16="http://schemas.microsoft.com/office/drawing/2014/main" id="{6359E9A5-6F99-2445-241D-4F5B58F6A52B}"/>
              </a:ext>
            </a:extLst>
          </p:cNvPr>
          <p:cNvSpPr txBox="1">
            <a:spLocks/>
          </p:cNvSpPr>
          <p:nvPr/>
        </p:nvSpPr>
        <p:spPr>
          <a:xfrm>
            <a:off x="4876800" y="2546555"/>
            <a:ext cx="2448232" cy="2556387"/>
          </a:xfrm>
          <a:prstGeom prst="rect">
            <a:avLst/>
          </a:prstGeom>
          <a:ln>
            <a:solidFill>
              <a:schemeClr val="accent2"/>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p:txBody>
      </p:sp>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171846" y="2798148"/>
            <a:ext cx="4087125" cy="1261704"/>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query returns the booster versions that carried the highest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n 5">
            <a:extLst>
              <a:ext uri="{FF2B5EF4-FFF2-40B4-BE49-F238E27FC236}">
                <a16:creationId xmlns:a16="http://schemas.microsoft.com/office/drawing/2014/main" id="{E2096810-0A74-E2DE-B82D-967841FE36F3}"/>
              </a:ext>
            </a:extLst>
          </p:cNvPr>
          <p:cNvPicPr>
            <a:picLocks noChangeAspect="1"/>
          </p:cNvPicPr>
          <p:nvPr/>
        </p:nvPicPr>
        <p:blipFill>
          <a:blip r:embed="rId3"/>
          <a:stretch>
            <a:fillRect/>
          </a:stretch>
        </p:blipFill>
        <p:spPr>
          <a:xfrm>
            <a:off x="7589615" y="1932201"/>
            <a:ext cx="1125157" cy="3927825"/>
          </a:xfrm>
          <a:prstGeom prst="rect">
            <a:avLst/>
          </a:prstGeom>
        </p:spPr>
      </p:pic>
      <p:sp>
        <p:nvSpPr>
          <p:cNvPr id="2" name="Content Placeholder 4">
            <a:extLst>
              <a:ext uri="{FF2B5EF4-FFF2-40B4-BE49-F238E27FC236}">
                <a16:creationId xmlns:a16="http://schemas.microsoft.com/office/drawing/2014/main" id="{DEE1AD98-A6CB-A71B-A979-C3331333B959}"/>
              </a:ext>
            </a:extLst>
          </p:cNvPr>
          <p:cNvSpPr txBox="1">
            <a:spLocks/>
          </p:cNvSpPr>
          <p:nvPr/>
        </p:nvSpPr>
        <p:spPr>
          <a:xfrm>
            <a:off x="7472515" y="1806457"/>
            <a:ext cx="1347020" cy="4142059"/>
          </a:xfrm>
          <a:prstGeom prst="rect">
            <a:avLst/>
          </a:prstGeom>
          <a:ln>
            <a:solidFill>
              <a:schemeClr val="accent2"/>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412476" y="1627768"/>
            <a:ext cx="9367048" cy="1055227"/>
          </a:xfrm>
          <a:prstGeom prst="rect">
            <a:avLst/>
          </a:prstGeom>
        </p:spPr>
        <p:txBody>
          <a:bodyPr lIns="91440" tIns="45720" rIns="91440" bIns="45720" anchor="t">
            <a:normAutofit/>
          </a:bodyPr>
          <a:lstStyle/>
          <a:p>
            <a:pPr marL="0" indent="0" algn="just">
              <a:lnSpc>
                <a:spcPct val="100000"/>
              </a:lnSpc>
              <a:spcBef>
                <a:spcPts val="1400"/>
              </a:spcBef>
              <a:buNone/>
            </a:pPr>
            <a:r>
              <a:rPr lang="en-US" sz="2200" dirty="0">
                <a:solidFill>
                  <a:schemeClr val="accent3">
                    <a:lumMod val="25000"/>
                  </a:schemeClr>
                </a:solidFill>
                <a:latin typeface="Abadi"/>
              </a:rPr>
              <a:t>The follow query result present the list of the failed landing outcomes in drone ship, their booster versions, and launch site names for in year 2015.</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n 5">
            <a:extLst>
              <a:ext uri="{FF2B5EF4-FFF2-40B4-BE49-F238E27FC236}">
                <a16:creationId xmlns:a16="http://schemas.microsoft.com/office/drawing/2014/main" id="{B9169CF4-0F2B-327F-7AA3-38FF07BCEDA4}"/>
              </a:ext>
            </a:extLst>
          </p:cNvPr>
          <p:cNvPicPr>
            <a:picLocks noChangeAspect="1"/>
          </p:cNvPicPr>
          <p:nvPr/>
        </p:nvPicPr>
        <p:blipFill>
          <a:blip r:embed="rId3"/>
          <a:stretch>
            <a:fillRect/>
          </a:stretch>
        </p:blipFill>
        <p:spPr>
          <a:xfrm>
            <a:off x="3147809" y="3048445"/>
            <a:ext cx="5896382" cy="1407625"/>
          </a:xfrm>
          <a:prstGeom prst="rect">
            <a:avLst/>
          </a:prstGeom>
        </p:spPr>
      </p:pic>
      <p:sp>
        <p:nvSpPr>
          <p:cNvPr id="2" name="Content Placeholder 4">
            <a:extLst>
              <a:ext uri="{FF2B5EF4-FFF2-40B4-BE49-F238E27FC236}">
                <a16:creationId xmlns:a16="http://schemas.microsoft.com/office/drawing/2014/main" id="{27A82582-D1E4-A9E6-17D3-1CD2743E87CC}"/>
              </a:ext>
            </a:extLst>
          </p:cNvPr>
          <p:cNvSpPr txBox="1">
            <a:spLocks/>
          </p:cNvSpPr>
          <p:nvPr/>
        </p:nvSpPr>
        <p:spPr>
          <a:xfrm>
            <a:off x="3057832" y="2947727"/>
            <a:ext cx="6076336" cy="1609060"/>
          </a:xfrm>
          <a:prstGeom prst="rect">
            <a:avLst/>
          </a:prstGeom>
          <a:ln>
            <a:solidFill>
              <a:schemeClr val="accent2"/>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p:txBody>
      </p:sp>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422308" y="1641144"/>
            <a:ext cx="9347384" cy="1268402"/>
          </a:xfrm>
          <a:prstGeom prst="rect">
            <a:avLst/>
          </a:prstGeom>
        </p:spPr>
        <p:txBody>
          <a:bodyPr lIns="91440" tIns="45720" rIns="91440" bIns="45720" anchor="t"/>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This query returns the rank count of landing outcomes </a:t>
            </a:r>
            <a:r>
              <a:rPr lang="en-US" sz="2200" dirty="0">
                <a:solidFill>
                  <a:schemeClr val="accent3">
                    <a:lumMod val="25000"/>
                  </a:schemeClr>
                </a:solidFill>
                <a:latin typeface="Abadi"/>
              </a:rPr>
              <a:t>(such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n 5">
            <a:extLst>
              <a:ext uri="{FF2B5EF4-FFF2-40B4-BE49-F238E27FC236}">
                <a16:creationId xmlns:a16="http://schemas.microsoft.com/office/drawing/2014/main" id="{1E426170-C66A-1C61-CE00-B68CCB8A2D72}"/>
              </a:ext>
            </a:extLst>
          </p:cNvPr>
          <p:cNvPicPr>
            <a:picLocks noChangeAspect="1"/>
          </p:cNvPicPr>
          <p:nvPr/>
        </p:nvPicPr>
        <p:blipFill>
          <a:blip r:embed="rId3"/>
          <a:stretch>
            <a:fillRect/>
          </a:stretch>
        </p:blipFill>
        <p:spPr>
          <a:xfrm>
            <a:off x="4940646" y="2903741"/>
            <a:ext cx="2310708" cy="3237399"/>
          </a:xfrm>
          <a:prstGeom prst="rect">
            <a:avLst/>
          </a:prstGeom>
        </p:spPr>
      </p:pic>
      <p:sp>
        <p:nvSpPr>
          <p:cNvPr id="2" name="Content Placeholder 4">
            <a:extLst>
              <a:ext uri="{FF2B5EF4-FFF2-40B4-BE49-F238E27FC236}">
                <a16:creationId xmlns:a16="http://schemas.microsoft.com/office/drawing/2014/main" id="{6503B6BF-D0EE-B892-54D1-84A39A4DE876}"/>
              </a:ext>
            </a:extLst>
          </p:cNvPr>
          <p:cNvSpPr txBox="1">
            <a:spLocks/>
          </p:cNvSpPr>
          <p:nvPr/>
        </p:nvSpPr>
        <p:spPr>
          <a:xfrm>
            <a:off x="4827638" y="2812024"/>
            <a:ext cx="2556387" cy="3431459"/>
          </a:xfrm>
          <a:prstGeom prst="rect">
            <a:avLst/>
          </a:prstGeom>
          <a:ln>
            <a:solidFill>
              <a:schemeClr val="accent2"/>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p:txBody>
      </p:sp>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437056" y="1735363"/>
            <a:ext cx="9317887" cy="917575"/>
          </a:xfrm>
          <a:prstGeom prst="rect">
            <a:avLst/>
          </a:prstGeom>
        </p:spPr>
        <p:txBody>
          <a:bodyPr lIns="91440" tIns="45720" rIns="91440" bIns="45720" anchor="t">
            <a:normAutofit/>
          </a:bodyPr>
          <a:lstStyle/>
          <a:p>
            <a:pPr marL="0" indent="0" algn="just">
              <a:lnSpc>
                <a:spcPct val="100000"/>
              </a:lnSpc>
              <a:spcBef>
                <a:spcPts val="1400"/>
              </a:spcBef>
              <a:buNone/>
            </a:pPr>
            <a:r>
              <a:rPr lang="en-US" sz="2200" dirty="0">
                <a:solidFill>
                  <a:schemeClr val="accent3">
                    <a:lumMod val="25000"/>
                  </a:schemeClr>
                </a:solidFill>
                <a:latin typeface="Abadi"/>
              </a:rPr>
              <a:t>The left map shows all launch sites in the US map. In other hand, the right map shows the specifics launch sites in Florida.</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6" name="Imagen 5">
            <a:extLst>
              <a:ext uri="{FF2B5EF4-FFF2-40B4-BE49-F238E27FC236}">
                <a16:creationId xmlns:a16="http://schemas.microsoft.com/office/drawing/2014/main" id="{25D5C13B-C4EA-758F-EE39-E0572B58099C}"/>
              </a:ext>
            </a:extLst>
          </p:cNvPr>
          <p:cNvPicPr>
            <a:picLocks noChangeAspect="1"/>
          </p:cNvPicPr>
          <p:nvPr/>
        </p:nvPicPr>
        <p:blipFill>
          <a:blip r:embed="rId3"/>
          <a:stretch>
            <a:fillRect/>
          </a:stretch>
        </p:blipFill>
        <p:spPr>
          <a:xfrm>
            <a:off x="1511958" y="2965624"/>
            <a:ext cx="4725449" cy="2961610"/>
          </a:xfrm>
          <a:prstGeom prst="rect">
            <a:avLst/>
          </a:prstGeom>
        </p:spPr>
      </p:pic>
      <p:pic>
        <p:nvPicPr>
          <p:cNvPr id="8" name="Imagen 7">
            <a:extLst>
              <a:ext uri="{FF2B5EF4-FFF2-40B4-BE49-F238E27FC236}">
                <a16:creationId xmlns:a16="http://schemas.microsoft.com/office/drawing/2014/main" id="{09F2E2CB-0BB1-C34F-958D-D513F3FF79C0}"/>
              </a:ext>
            </a:extLst>
          </p:cNvPr>
          <p:cNvPicPr>
            <a:picLocks noChangeAspect="1"/>
          </p:cNvPicPr>
          <p:nvPr/>
        </p:nvPicPr>
        <p:blipFill>
          <a:blip r:embed="rId4"/>
          <a:stretch>
            <a:fillRect/>
          </a:stretch>
        </p:blipFill>
        <p:spPr>
          <a:xfrm>
            <a:off x="6846843" y="2843084"/>
            <a:ext cx="3427867" cy="3234500"/>
          </a:xfrm>
          <a:prstGeom prst="rect">
            <a:avLst/>
          </a:prstGeom>
        </p:spPr>
      </p:pic>
      <p:sp>
        <p:nvSpPr>
          <p:cNvPr id="4" name="Content Placeholder 4">
            <a:extLst>
              <a:ext uri="{FF2B5EF4-FFF2-40B4-BE49-F238E27FC236}">
                <a16:creationId xmlns:a16="http://schemas.microsoft.com/office/drawing/2014/main" id="{1E26FD3D-1D10-7E2B-7D4D-71BB393D1A32}"/>
              </a:ext>
            </a:extLst>
          </p:cNvPr>
          <p:cNvSpPr txBox="1">
            <a:spLocks/>
          </p:cNvSpPr>
          <p:nvPr/>
        </p:nvSpPr>
        <p:spPr>
          <a:xfrm>
            <a:off x="1437056" y="2867287"/>
            <a:ext cx="4875254" cy="3158285"/>
          </a:xfrm>
          <a:prstGeom prst="rect">
            <a:avLst/>
          </a:prstGeom>
          <a:ln>
            <a:solidFill>
              <a:schemeClr val="accent6"/>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p:txBody>
      </p:sp>
      <p:sp>
        <p:nvSpPr>
          <p:cNvPr id="7" name="Content Placeholder 4">
            <a:extLst>
              <a:ext uri="{FF2B5EF4-FFF2-40B4-BE49-F238E27FC236}">
                <a16:creationId xmlns:a16="http://schemas.microsoft.com/office/drawing/2014/main" id="{48CD5DD4-942D-ED46-6535-69DCC89AF2A0}"/>
              </a:ext>
            </a:extLst>
          </p:cNvPr>
          <p:cNvSpPr txBox="1">
            <a:spLocks/>
          </p:cNvSpPr>
          <p:nvPr/>
        </p:nvSpPr>
        <p:spPr>
          <a:xfrm>
            <a:off x="6735097" y="2723535"/>
            <a:ext cx="3647768" cy="3431459"/>
          </a:xfrm>
          <a:prstGeom prst="rect">
            <a:avLst/>
          </a:prstGeom>
          <a:ln>
            <a:solidFill>
              <a:schemeClr val="accent6"/>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535379" y="2604303"/>
            <a:ext cx="4344311" cy="2180335"/>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accent3">
                    <a:lumMod val="25000"/>
                  </a:schemeClr>
                </a:solidFill>
                <a:latin typeface="Abadi"/>
              </a:rPr>
              <a:t>Clusters can be clicked on to display each successful landing or failed landing. In the picture we can see that VAFB SLC-4E have 4 successful landings and 6 failed landings.</a:t>
            </a:r>
          </a:p>
          <a:p>
            <a:pPr>
              <a:spcBef>
                <a:spcPts val="1400"/>
              </a:spcBef>
            </a:pPr>
            <a:endParaRPr lang="en-US" sz="2200"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Markers</a:t>
            </a:r>
          </a:p>
        </p:txBody>
      </p:sp>
      <p:pic>
        <p:nvPicPr>
          <p:cNvPr id="4" name="Imagen 3">
            <a:extLst>
              <a:ext uri="{FF2B5EF4-FFF2-40B4-BE49-F238E27FC236}">
                <a16:creationId xmlns:a16="http://schemas.microsoft.com/office/drawing/2014/main" id="{282FAB9C-9E8D-85C5-29D5-DC8D5E821BE2}"/>
              </a:ext>
            </a:extLst>
          </p:cNvPr>
          <p:cNvPicPr>
            <a:picLocks noChangeAspect="1"/>
          </p:cNvPicPr>
          <p:nvPr/>
        </p:nvPicPr>
        <p:blipFill>
          <a:blip r:embed="rId3"/>
          <a:stretch>
            <a:fillRect/>
          </a:stretch>
        </p:blipFill>
        <p:spPr>
          <a:xfrm>
            <a:off x="6096000" y="1894635"/>
            <a:ext cx="3765752" cy="3863899"/>
          </a:xfrm>
          <a:prstGeom prst="rect">
            <a:avLst/>
          </a:prstGeom>
        </p:spPr>
      </p:pic>
      <p:sp>
        <p:nvSpPr>
          <p:cNvPr id="2" name="Content Placeholder 4">
            <a:extLst>
              <a:ext uri="{FF2B5EF4-FFF2-40B4-BE49-F238E27FC236}">
                <a16:creationId xmlns:a16="http://schemas.microsoft.com/office/drawing/2014/main" id="{6FC6B35B-C17E-D5A6-2F23-1F0A961B81DE}"/>
              </a:ext>
            </a:extLst>
          </p:cNvPr>
          <p:cNvSpPr txBox="1">
            <a:spLocks/>
          </p:cNvSpPr>
          <p:nvPr/>
        </p:nvSpPr>
        <p:spPr>
          <a:xfrm>
            <a:off x="5997677" y="1799303"/>
            <a:ext cx="3962400" cy="4050892"/>
          </a:xfrm>
          <a:prstGeom prst="rect">
            <a:avLst/>
          </a:prstGeom>
          <a:ln>
            <a:solidFill>
              <a:schemeClr val="accent6"/>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272093" y="2939951"/>
            <a:ext cx="4913035" cy="204557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picture shows the distance between the VAFB SLC-4E launch site and the nearest coastline. From this we can address that the launch sites are to nearest to the coastlines.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Locations Proximities</a:t>
            </a:r>
          </a:p>
        </p:txBody>
      </p:sp>
      <p:pic>
        <p:nvPicPr>
          <p:cNvPr id="4" name="Imagen 3">
            <a:extLst>
              <a:ext uri="{FF2B5EF4-FFF2-40B4-BE49-F238E27FC236}">
                <a16:creationId xmlns:a16="http://schemas.microsoft.com/office/drawing/2014/main" id="{47121582-63F2-6781-2F41-2270A5F24F05}"/>
              </a:ext>
            </a:extLst>
          </p:cNvPr>
          <p:cNvPicPr>
            <a:picLocks noChangeAspect="1"/>
          </p:cNvPicPr>
          <p:nvPr/>
        </p:nvPicPr>
        <p:blipFill>
          <a:blip r:embed="rId3"/>
          <a:stretch>
            <a:fillRect/>
          </a:stretch>
        </p:blipFill>
        <p:spPr>
          <a:xfrm>
            <a:off x="6408696" y="2306686"/>
            <a:ext cx="4424658" cy="3312099"/>
          </a:xfrm>
          <a:prstGeom prst="rect">
            <a:avLst/>
          </a:prstGeom>
        </p:spPr>
      </p:pic>
      <p:sp>
        <p:nvSpPr>
          <p:cNvPr id="2" name="Content Placeholder 4">
            <a:extLst>
              <a:ext uri="{FF2B5EF4-FFF2-40B4-BE49-F238E27FC236}">
                <a16:creationId xmlns:a16="http://schemas.microsoft.com/office/drawing/2014/main" id="{5F001423-8FBC-EC10-8999-D95B99C0CF97}"/>
              </a:ext>
            </a:extLst>
          </p:cNvPr>
          <p:cNvSpPr txBox="1">
            <a:spLocks/>
          </p:cNvSpPr>
          <p:nvPr/>
        </p:nvSpPr>
        <p:spPr>
          <a:xfrm>
            <a:off x="6322142" y="2222090"/>
            <a:ext cx="4597766" cy="3490452"/>
          </a:xfrm>
          <a:prstGeom prst="rect">
            <a:avLst/>
          </a:prstGeom>
          <a:ln>
            <a:solidFill>
              <a:schemeClr val="accent6"/>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297466" y="1918547"/>
            <a:ext cx="9591317" cy="39058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spcBef>
                <a:spcPts val="1400"/>
              </a:spcBef>
            </a:pPr>
            <a:r>
              <a:rPr lang="en-US" sz="2200" dirty="0">
                <a:solidFill>
                  <a:schemeClr val="accent3">
                    <a:lumMod val="25000"/>
                  </a:schemeClr>
                </a:solidFill>
                <a:latin typeface="Abadi" panose="020B0604020104020204" pitchFamily="34" charset="0"/>
              </a:rPr>
              <a:t>The main idea of the project is to predict if the SpaceX Falcon 9 first stage will land successfully. SpaceX advertises Falcon 9 rocket launches on its website with a cost of 62 million dollars; other providers cost upwards of 165 million dollars each, much of the savings is because SpaceX can reuse the first stage. Therefore, if we can determine if the first stage will land, we can determine the cost of a launch. </a:t>
            </a:r>
          </a:p>
          <a:p>
            <a:pPr algn="just">
              <a:spcBef>
                <a:spcPts val="1400"/>
              </a:spcBef>
            </a:pPr>
            <a:endParaRPr lang="en-US" sz="2200" dirty="0">
              <a:solidFill>
                <a:schemeClr val="accent3">
                  <a:lumMod val="25000"/>
                </a:schemeClr>
              </a:solidFill>
              <a:latin typeface="Abadi" panose="020B0604020104020204" pitchFamily="34" charset="0"/>
            </a:endParaRPr>
          </a:p>
          <a:p>
            <a:pPr algn="just">
              <a:spcBef>
                <a:spcPts val="1400"/>
              </a:spcBef>
            </a:pPr>
            <a:r>
              <a:rPr lang="en-US" sz="2200" dirty="0">
                <a:solidFill>
                  <a:schemeClr val="accent3">
                    <a:lumMod val="25000"/>
                  </a:schemeClr>
                </a:solidFill>
                <a:latin typeface="Abadi" panose="020B0604020104020204" pitchFamily="34" charset="0"/>
              </a:rPr>
              <a:t>The main question that we are trying to answer is, through a set of features of the SpaceX Falcon 9 rocket which include it payload mass, orbit type, launch site, landing pad, etc. ¿The first stage of the Falcon 9 land will be successfully?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07787" y="1753373"/>
            <a:ext cx="10376424" cy="1419019"/>
          </a:xfrm>
          <a:prstGeom prst="rect">
            <a:avLst/>
          </a:prstGeom>
        </p:spPr>
        <p:txBody>
          <a:bodyPr lIns="91440" tIns="45720" rIns="91440" bIns="45720" anchor="t">
            <a:normAutofit/>
          </a:bodyPr>
          <a:lstStyle/>
          <a:p>
            <a:pPr marL="0" indent="0" algn="just">
              <a:lnSpc>
                <a:spcPct val="100000"/>
              </a:lnSpc>
              <a:spcBef>
                <a:spcPts val="1400"/>
              </a:spcBef>
              <a:buNone/>
            </a:pPr>
            <a:r>
              <a:rPr lang="en-US" sz="2200" dirty="0">
                <a:solidFill>
                  <a:schemeClr val="accent3">
                    <a:lumMod val="25000"/>
                  </a:schemeClr>
                </a:solidFill>
                <a:latin typeface="Abadi"/>
              </a:rPr>
              <a:t>This distribution shows the successful landings across all launch sites. We can infer that the KSC LC-39A have the majority of the successful landings. VAFB SLC-4E and CCAFS SLC-40 share an almost equal percentage of successful landings.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Across Launch Sites</a:t>
            </a:r>
          </a:p>
        </p:txBody>
      </p:sp>
      <p:pic>
        <p:nvPicPr>
          <p:cNvPr id="7" name="Imagen 6">
            <a:extLst>
              <a:ext uri="{FF2B5EF4-FFF2-40B4-BE49-F238E27FC236}">
                <a16:creationId xmlns:a16="http://schemas.microsoft.com/office/drawing/2014/main" id="{1E9F96CE-FD43-1A21-EC5D-94590127E8CF}"/>
              </a:ext>
            </a:extLst>
          </p:cNvPr>
          <p:cNvPicPr>
            <a:picLocks noChangeAspect="1"/>
          </p:cNvPicPr>
          <p:nvPr/>
        </p:nvPicPr>
        <p:blipFill>
          <a:blip r:embed="rId3"/>
          <a:stretch>
            <a:fillRect/>
          </a:stretch>
        </p:blipFill>
        <p:spPr>
          <a:xfrm>
            <a:off x="536768" y="3429000"/>
            <a:ext cx="11118463" cy="1875551"/>
          </a:xfrm>
          <a:prstGeom prst="rect">
            <a:avLst/>
          </a:prstGeom>
        </p:spPr>
      </p:pic>
      <p:sp>
        <p:nvSpPr>
          <p:cNvPr id="2" name="Content Placeholder 4">
            <a:extLst>
              <a:ext uri="{FF2B5EF4-FFF2-40B4-BE49-F238E27FC236}">
                <a16:creationId xmlns:a16="http://schemas.microsoft.com/office/drawing/2014/main" id="{51FACD48-E704-8202-ABF1-48BA9EC68C18}"/>
              </a:ext>
            </a:extLst>
          </p:cNvPr>
          <p:cNvSpPr txBox="1">
            <a:spLocks/>
          </p:cNvSpPr>
          <p:nvPr/>
        </p:nvSpPr>
        <p:spPr>
          <a:xfrm>
            <a:off x="442452" y="3316437"/>
            <a:ext cx="11287431" cy="2150298"/>
          </a:xfrm>
          <a:prstGeom prst="rect">
            <a:avLst/>
          </a:prstGeom>
          <a:ln>
            <a:solidFill>
              <a:schemeClr val="tx1">
                <a:lumMod val="95000"/>
                <a:lumOff val="5000"/>
              </a:schemeClr>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320742" y="1734840"/>
            <a:ext cx="9550515" cy="549049"/>
          </a:xfrm>
          <a:prstGeom prst="rect">
            <a:avLst/>
          </a:prstGeom>
        </p:spPr>
        <p:txBody>
          <a:bodyPr lIns="91440" tIns="45720" rIns="91440" bIns="45720" anchor="t">
            <a:normAutofit/>
          </a:bodyPr>
          <a:lstStyle/>
          <a:p>
            <a:pPr marL="0" indent="0" algn="just">
              <a:lnSpc>
                <a:spcPct val="100000"/>
              </a:lnSpc>
              <a:spcBef>
                <a:spcPts val="1400"/>
              </a:spcBef>
              <a:buNone/>
            </a:pPr>
            <a:r>
              <a:rPr lang="en-US" sz="2200" dirty="0">
                <a:solidFill>
                  <a:schemeClr val="accent3">
                    <a:lumMod val="25000"/>
                  </a:schemeClr>
                </a:solidFill>
                <a:latin typeface="Abadi"/>
              </a:rPr>
              <a:t>The picture below shows that the KSC LC-39A has the highest success rate.</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Success Rate Launch Site</a:t>
            </a:r>
          </a:p>
        </p:txBody>
      </p:sp>
      <p:pic>
        <p:nvPicPr>
          <p:cNvPr id="7" name="Imagen 6">
            <a:extLst>
              <a:ext uri="{FF2B5EF4-FFF2-40B4-BE49-F238E27FC236}">
                <a16:creationId xmlns:a16="http://schemas.microsoft.com/office/drawing/2014/main" id="{7EAE535E-4B3A-A322-E376-8CFB6C0A462B}"/>
              </a:ext>
            </a:extLst>
          </p:cNvPr>
          <p:cNvPicPr>
            <a:picLocks noChangeAspect="1"/>
          </p:cNvPicPr>
          <p:nvPr/>
        </p:nvPicPr>
        <p:blipFill>
          <a:blip r:embed="rId4"/>
          <a:stretch>
            <a:fillRect/>
          </a:stretch>
        </p:blipFill>
        <p:spPr>
          <a:xfrm>
            <a:off x="512187" y="2931030"/>
            <a:ext cx="11167625" cy="1855087"/>
          </a:xfrm>
          <a:prstGeom prst="rect">
            <a:avLst/>
          </a:prstGeom>
        </p:spPr>
      </p:pic>
      <p:sp>
        <p:nvSpPr>
          <p:cNvPr id="2" name="Content Placeholder 4">
            <a:extLst>
              <a:ext uri="{FF2B5EF4-FFF2-40B4-BE49-F238E27FC236}">
                <a16:creationId xmlns:a16="http://schemas.microsoft.com/office/drawing/2014/main" id="{34CC70C4-9957-CAF8-364E-2805516F879E}"/>
              </a:ext>
            </a:extLst>
          </p:cNvPr>
          <p:cNvSpPr txBox="1">
            <a:spLocks/>
          </p:cNvSpPr>
          <p:nvPr/>
        </p:nvSpPr>
        <p:spPr>
          <a:xfrm>
            <a:off x="442452" y="2783424"/>
            <a:ext cx="11287431" cy="2150298"/>
          </a:xfrm>
          <a:prstGeom prst="rect">
            <a:avLst/>
          </a:prstGeom>
          <a:ln>
            <a:solidFill>
              <a:schemeClr val="tx1">
                <a:lumMod val="95000"/>
                <a:lumOff val="5000"/>
              </a:schemeClr>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441973" y="1740279"/>
            <a:ext cx="9308054" cy="927407"/>
          </a:xfrm>
          <a:prstGeom prst="rect">
            <a:avLst/>
          </a:prstGeom>
        </p:spPr>
        <p:txBody>
          <a:bodyPr lIns="91440" tIns="45720" rIns="91440" bIns="45720" anchor="t">
            <a:normAutofit/>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The Dashboard shows what occurs when you select all the launch sites and a Payload range between 0 and 7500.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Outcome for All Sites</a:t>
            </a:r>
          </a:p>
        </p:txBody>
      </p:sp>
      <p:pic>
        <p:nvPicPr>
          <p:cNvPr id="7" name="Imagen 6">
            <a:extLst>
              <a:ext uri="{FF2B5EF4-FFF2-40B4-BE49-F238E27FC236}">
                <a16:creationId xmlns:a16="http://schemas.microsoft.com/office/drawing/2014/main" id="{B3089E6A-518F-AFAE-229F-917B7224042A}"/>
              </a:ext>
            </a:extLst>
          </p:cNvPr>
          <p:cNvPicPr>
            <a:picLocks noChangeAspect="1"/>
          </p:cNvPicPr>
          <p:nvPr/>
        </p:nvPicPr>
        <p:blipFill>
          <a:blip r:embed="rId3"/>
          <a:stretch>
            <a:fillRect/>
          </a:stretch>
        </p:blipFill>
        <p:spPr>
          <a:xfrm>
            <a:off x="649247" y="2958624"/>
            <a:ext cx="10893505" cy="2278568"/>
          </a:xfrm>
          <a:prstGeom prst="rect">
            <a:avLst/>
          </a:prstGeom>
        </p:spPr>
      </p:pic>
      <p:sp>
        <p:nvSpPr>
          <p:cNvPr id="2" name="Content Placeholder 4">
            <a:extLst>
              <a:ext uri="{FF2B5EF4-FFF2-40B4-BE49-F238E27FC236}">
                <a16:creationId xmlns:a16="http://schemas.microsoft.com/office/drawing/2014/main" id="{500E533A-A88B-6051-1A6E-64C94AB7B078}"/>
              </a:ext>
            </a:extLst>
          </p:cNvPr>
          <p:cNvSpPr txBox="1">
            <a:spLocks/>
          </p:cNvSpPr>
          <p:nvPr/>
        </p:nvSpPr>
        <p:spPr>
          <a:xfrm>
            <a:off x="521110" y="2844488"/>
            <a:ext cx="11150416" cy="2494427"/>
          </a:xfrm>
          <a:prstGeom prst="rect">
            <a:avLst/>
          </a:prstGeom>
          <a:ln>
            <a:solidFill>
              <a:schemeClr val="tx1">
                <a:lumMod val="95000"/>
                <a:lumOff val="5000"/>
              </a:schemeClr>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929051" y="2663379"/>
            <a:ext cx="5031022" cy="244072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essence, the models have almost exactly the same precision (83.33%), except for the decision tree classifier (72.23%). We can say that is necessary more data to determine which is the best model.</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n 2">
            <a:extLst>
              <a:ext uri="{FF2B5EF4-FFF2-40B4-BE49-F238E27FC236}">
                <a16:creationId xmlns:a16="http://schemas.microsoft.com/office/drawing/2014/main" id="{6AB0FBFB-40F7-B6C8-F431-61219C349656}"/>
              </a:ext>
            </a:extLst>
          </p:cNvPr>
          <p:cNvPicPr>
            <a:picLocks noChangeAspect="1"/>
          </p:cNvPicPr>
          <p:nvPr/>
        </p:nvPicPr>
        <p:blipFill>
          <a:blip r:embed="rId3"/>
          <a:stretch>
            <a:fillRect/>
          </a:stretch>
        </p:blipFill>
        <p:spPr>
          <a:xfrm>
            <a:off x="6016912" y="1926151"/>
            <a:ext cx="4917345" cy="3933876"/>
          </a:xfrm>
          <a:prstGeom prst="rect">
            <a:avLst/>
          </a:prstGeom>
        </p:spPr>
      </p:pic>
      <p:sp>
        <p:nvSpPr>
          <p:cNvPr id="2" name="Content Placeholder 4">
            <a:extLst>
              <a:ext uri="{FF2B5EF4-FFF2-40B4-BE49-F238E27FC236}">
                <a16:creationId xmlns:a16="http://schemas.microsoft.com/office/drawing/2014/main" id="{3DF29766-08B4-7FDB-306D-A842852F9CB3}"/>
              </a:ext>
            </a:extLst>
          </p:cNvPr>
          <p:cNvSpPr txBox="1">
            <a:spLocks/>
          </p:cNvSpPr>
          <p:nvPr/>
        </p:nvSpPr>
        <p:spPr>
          <a:xfrm>
            <a:off x="5903234" y="1818968"/>
            <a:ext cx="5148224" cy="4129548"/>
          </a:xfrm>
          <a:prstGeom prst="rect">
            <a:avLst/>
          </a:prstGeom>
          <a:ln>
            <a:solidFill>
              <a:srgbClr val="7030A0"/>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221583" y="1418807"/>
            <a:ext cx="9748833" cy="30465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Since most models yielded the same precision, the confusion matrix is ​​largely the same across all models.</a:t>
            </a:r>
          </a:p>
          <a:p>
            <a:pPr lvl="1">
              <a:lnSpc>
                <a:spcPct val="100000"/>
              </a:lnSpc>
              <a:spcBef>
                <a:spcPts val="1400"/>
              </a:spcBef>
            </a:pPr>
            <a:r>
              <a:rPr lang="en-US" sz="1800" dirty="0">
                <a:solidFill>
                  <a:schemeClr val="accent3">
                    <a:lumMod val="25000"/>
                  </a:schemeClr>
                </a:solidFill>
                <a:latin typeface="Abadi" panose="020B0604020104020204" pitchFamily="34" charset="0"/>
              </a:rPr>
              <a:t>The models predicted 12 successful landings when the true label was successful landing.</a:t>
            </a:r>
          </a:p>
          <a:p>
            <a:pPr lvl="1">
              <a:lnSpc>
                <a:spcPct val="100000"/>
              </a:lnSpc>
              <a:spcBef>
                <a:spcPts val="1400"/>
              </a:spcBef>
            </a:pPr>
            <a:r>
              <a:rPr lang="en-US" sz="1800" dirty="0">
                <a:solidFill>
                  <a:schemeClr val="accent3">
                    <a:lumMod val="25000"/>
                  </a:schemeClr>
                </a:solidFill>
                <a:latin typeface="Abadi" panose="020B0604020104020204" pitchFamily="34" charset="0"/>
              </a:rPr>
              <a:t>The models predicted 3 unsuccessful landings when the true label was unsuccessful landing.</a:t>
            </a:r>
          </a:p>
          <a:p>
            <a:pPr lvl="1">
              <a:lnSpc>
                <a:spcPct val="100000"/>
              </a:lnSpc>
              <a:spcBef>
                <a:spcPts val="1400"/>
              </a:spcBef>
            </a:pPr>
            <a:r>
              <a:rPr lang="en-US" sz="1800" dirty="0">
                <a:solidFill>
                  <a:schemeClr val="accent3">
                    <a:lumMod val="25000"/>
                  </a:schemeClr>
                </a:solidFill>
                <a:latin typeface="Abadi" panose="020B0604020104020204" pitchFamily="34" charset="0"/>
              </a:rPr>
              <a:t>The models predicted 3 successful landings when the true label was unsuccessful landings.</a:t>
            </a:r>
          </a:p>
          <a:p>
            <a:pPr lvl="1">
              <a:lnSpc>
                <a:spcPct val="100000"/>
              </a:lnSpc>
              <a:spcBef>
                <a:spcPts val="1400"/>
              </a:spcBef>
            </a:pPr>
            <a:r>
              <a:rPr lang="en-US" sz="1800" dirty="0">
                <a:solidFill>
                  <a:schemeClr val="accent3">
                    <a:lumMod val="25000"/>
                  </a:schemeClr>
                </a:solidFill>
                <a:latin typeface="Abadi" panose="020B0604020104020204" pitchFamily="34" charset="0"/>
              </a:rPr>
              <a:t>Our models over predict successful landings.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n 2">
            <a:extLst>
              <a:ext uri="{FF2B5EF4-FFF2-40B4-BE49-F238E27FC236}">
                <a16:creationId xmlns:a16="http://schemas.microsoft.com/office/drawing/2014/main" id="{5B6C4012-8ADF-E06D-9599-0E020B11F2A8}"/>
              </a:ext>
            </a:extLst>
          </p:cNvPr>
          <p:cNvPicPr>
            <a:picLocks noChangeAspect="1"/>
          </p:cNvPicPr>
          <p:nvPr/>
        </p:nvPicPr>
        <p:blipFill>
          <a:blip r:embed="rId3"/>
          <a:stretch>
            <a:fillRect/>
          </a:stretch>
        </p:blipFill>
        <p:spPr>
          <a:xfrm>
            <a:off x="6961239" y="3944668"/>
            <a:ext cx="2975784" cy="2553886"/>
          </a:xfrm>
          <a:prstGeom prst="rect">
            <a:avLst/>
          </a:prstGeom>
        </p:spPr>
      </p:pic>
      <p:sp>
        <p:nvSpPr>
          <p:cNvPr id="2" name="Content Placeholder 4">
            <a:extLst>
              <a:ext uri="{FF2B5EF4-FFF2-40B4-BE49-F238E27FC236}">
                <a16:creationId xmlns:a16="http://schemas.microsoft.com/office/drawing/2014/main" id="{1EE3EA81-4F7C-745A-A0B0-725C882AA8AE}"/>
              </a:ext>
            </a:extLst>
          </p:cNvPr>
          <p:cNvSpPr txBox="1">
            <a:spLocks/>
          </p:cNvSpPr>
          <p:nvPr/>
        </p:nvSpPr>
        <p:spPr>
          <a:xfrm>
            <a:off x="6872748" y="3851201"/>
            <a:ext cx="3165987" cy="2736411"/>
          </a:xfrm>
          <a:prstGeom prst="rect">
            <a:avLst/>
          </a:prstGeom>
          <a:ln>
            <a:solidFill>
              <a:srgbClr val="7030A0"/>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p:txBody>
      </p:sp>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1151921" y="1697917"/>
            <a:ext cx="9888157"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project was carried out with the main idea of ​​trying to predict if the first stage of a given Falcon 9 launch could work, with the intention of determining the cost of the launch.</a:t>
            </a:r>
          </a:p>
          <a:p>
            <a:pPr>
              <a:lnSpc>
                <a:spcPct val="100000"/>
              </a:lnSpc>
              <a:spcBef>
                <a:spcPts val="1400"/>
              </a:spcBef>
            </a:pPr>
            <a:r>
              <a:rPr lang="en-US" sz="2200" dirty="0">
                <a:solidFill>
                  <a:schemeClr val="accent3">
                    <a:lumMod val="25000"/>
                  </a:schemeClr>
                </a:solidFill>
                <a:latin typeface="Abadi" panose="020B0604020104020204" pitchFamily="34" charset="0"/>
              </a:rPr>
              <a:t>Some features of the Falcon 9 launch, such as the payload mass, the launch location or the type of orbit, may affect the outcome of the mission in some way.</a:t>
            </a:r>
          </a:p>
          <a:p>
            <a:pPr>
              <a:lnSpc>
                <a:spcPct val="100000"/>
              </a:lnSpc>
              <a:spcBef>
                <a:spcPts val="1400"/>
              </a:spcBef>
            </a:pPr>
            <a:r>
              <a:rPr lang="en-US" sz="2200" dirty="0">
                <a:solidFill>
                  <a:schemeClr val="accent3">
                    <a:lumMod val="25000"/>
                  </a:schemeClr>
                </a:solidFill>
                <a:latin typeface="Abadi" panose="020B0604020104020204" pitchFamily="34" charset="0"/>
              </a:rPr>
              <a:t>The machine learning algorithms used to study the Falcon 9 launch allowed us to create predictive models in order to determine the final result of a Falcon 9 launch.</a:t>
            </a:r>
          </a:p>
          <a:p>
            <a:pPr>
              <a:lnSpc>
                <a:spcPct val="100000"/>
              </a:lnSpc>
              <a:spcBef>
                <a:spcPts val="1400"/>
              </a:spcBef>
            </a:pPr>
            <a:r>
              <a:rPr lang="en-US" sz="2200" dirty="0">
                <a:solidFill>
                  <a:schemeClr val="accent3">
                    <a:lumMod val="25000"/>
                  </a:schemeClr>
                </a:solidFill>
                <a:latin typeface="Abadi" panose="020B0604020104020204" pitchFamily="34" charset="0"/>
              </a:rPr>
              <a:t>The predictive model produced by Logistic Regression, Supportive Vector Machine, and K Nearest Neighbors performed the best among the 4 machine learning algorithms employed.</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52019" y="1859522"/>
            <a:ext cx="10687961" cy="3076272"/>
          </a:xfrm>
          <a:prstGeom prst="rect">
            <a:avLst/>
          </a:prstGeom>
        </p:spPr>
        <p:txBody>
          <a:bodyPr>
            <a:normAutofit/>
          </a:bodyPr>
          <a:lstStyle/>
          <a:p>
            <a:pPr marL="0" indent="0" algn="ctr">
              <a:lnSpc>
                <a:spcPct val="100000"/>
              </a:lnSpc>
              <a:spcBef>
                <a:spcPts val="1400"/>
              </a:spcBef>
              <a:buNone/>
            </a:pPr>
            <a:r>
              <a:rPr lang="en-US" sz="2200" b="1" dirty="0">
                <a:solidFill>
                  <a:schemeClr val="accent3">
                    <a:lumMod val="25000"/>
                  </a:schemeClr>
                </a:solidFill>
                <a:latin typeface="Abadi" panose="020B0604020104020204" pitchFamily="34" charset="0"/>
              </a:rPr>
              <a:t>You can access to the GitHub repository from the following URL</a:t>
            </a:r>
          </a:p>
          <a:p>
            <a:pPr marL="0" indent="0" algn="ctr">
              <a:lnSpc>
                <a:spcPct val="100000"/>
              </a:lnSpc>
              <a:spcBef>
                <a:spcPts val="1400"/>
              </a:spcBef>
              <a:buNone/>
            </a:pPr>
            <a:r>
              <a:rPr lang="en-US" sz="2200" dirty="0">
                <a:hlinkClick r:id="rId4"/>
              </a:rPr>
              <a:t>atwncito/Capstone-final-project: Capstone final project from Coursera (github.com)</a:t>
            </a: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gn="ctr">
              <a:lnSpc>
                <a:spcPct val="100000"/>
              </a:lnSpc>
              <a:spcBef>
                <a:spcPts val="1400"/>
              </a:spcBef>
              <a:buNone/>
            </a:pPr>
            <a:r>
              <a:rPr lang="en-US" sz="2200" b="1" dirty="0">
                <a:solidFill>
                  <a:schemeClr val="accent3">
                    <a:lumMod val="25000"/>
                  </a:schemeClr>
                </a:solidFill>
                <a:latin typeface="Abadi" panose="020B0604020104020204" pitchFamily="34" charset="0"/>
              </a:rPr>
              <a:t>Special thanks to Coursera </a:t>
            </a:r>
          </a:p>
          <a:p>
            <a:pPr marL="0" indent="0" algn="ctr">
              <a:lnSpc>
                <a:spcPct val="100000"/>
              </a:lnSpc>
              <a:spcBef>
                <a:spcPts val="1400"/>
              </a:spcBef>
              <a:buNone/>
            </a:pPr>
            <a:r>
              <a:rPr lang="en-US" sz="2200" b="1" dirty="0">
                <a:solidFill>
                  <a:schemeClr val="accent3">
                    <a:lumMod val="25000"/>
                  </a:schemeClr>
                </a:solidFill>
                <a:latin typeface="Abadi" panose="020B0604020104020204" pitchFamily="34" charset="0"/>
              </a:rPr>
              <a:t>platform for giving the course c:</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Imagen 2">
            <a:extLst>
              <a:ext uri="{FF2B5EF4-FFF2-40B4-BE49-F238E27FC236}">
                <a16:creationId xmlns:a16="http://schemas.microsoft.com/office/drawing/2014/main" id="{3DCF5C4E-2EEA-401B-8F9A-2553C0D6D168}"/>
              </a:ext>
            </a:extLst>
          </p:cNvPr>
          <p:cNvPicPr>
            <a:picLocks noChangeAspect="1"/>
          </p:cNvPicPr>
          <p:nvPr/>
        </p:nvPicPr>
        <p:blipFill>
          <a:blip r:embed="rId5"/>
          <a:stretch>
            <a:fillRect/>
          </a:stretch>
        </p:blipFill>
        <p:spPr>
          <a:xfrm>
            <a:off x="4724400" y="4589206"/>
            <a:ext cx="2743200" cy="1620982"/>
          </a:xfrm>
          <a:prstGeom prst="rect">
            <a:avLst/>
          </a:prstGeom>
        </p:spPr>
      </p:pic>
      <p:sp>
        <p:nvSpPr>
          <p:cNvPr id="4" name="Content Placeholder 4">
            <a:extLst>
              <a:ext uri="{FF2B5EF4-FFF2-40B4-BE49-F238E27FC236}">
                <a16:creationId xmlns:a16="http://schemas.microsoft.com/office/drawing/2014/main" id="{557A55CC-BA50-7706-074B-4ABD5E5860D0}"/>
              </a:ext>
            </a:extLst>
          </p:cNvPr>
          <p:cNvSpPr txBox="1">
            <a:spLocks/>
          </p:cNvSpPr>
          <p:nvPr/>
        </p:nvSpPr>
        <p:spPr>
          <a:xfrm>
            <a:off x="4601496" y="4453342"/>
            <a:ext cx="3008671" cy="1866008"/>
          </a:xfrm>
          <a:prstGeom prst="rect">
            <a:avLst/>
          </a:prstGeom>
          <a:ln>
            <a:solidFill>
              <a:schemeClr val="accent4">
                <a:lumMod val="60000"/>
                <a:lumOff val="40000"/>
              </a:schemeClr>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collection via a request to the SpaceX API - Web Scraping.</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wrangling and elimination of missing values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Build, tune and evaluation of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Annotation</a:t>
            </a:r>
            <a:endParaRPr lang="en-US" dirty="0">
              <a:solidFill>
                <a:srgbClr val="0B49CB"/>
              </a:solidFill>
            </a:endParaRPr>
          </a:p>
        </p:txBody>
      </p:sp>
      <p:sp>
        <p:nvSpPr>
          <p:cNvPr id="3" name="CuadroTexto 2">
            <a:extLst>
              <a:ext uri="{FF2B5EF4-FFF2-40B4-BE49-F238E27FC236}">
                <a16:creationId xmlns:a16="http://schemas.microsoft.com/office/drawing/2014/main" id="{C54680B0-04AC-2CED-E3B4-6C64BC202C65}"/>
              </a:ext>
            </a:extLst>
          </p:cNvPr>
          <p:cNvSpPr txBox="1"/>
          <p:nvPr/>
        </p:nvSpPr>
        <p:spPr>
          <a:xfrm>
            <a:off x="1210141" y="2521059"/>
            <a:ext cx="9771718" cy="1815882"/>
          </a:xfrm>
          <a:prstGeom prst="rect">
            <a:avLst/>
          </a:prstGeom>
          <a:noFill/>
        </p:spPr>
        <p:txBody>
          <a:bodyPr wrap="square">
            <a:spAutoFit/>
          </a:bodyPr>
          <a:lstStyle/>
          <a:p>
            <a:pPr algn="just"/>
            <a:r>
              <a:rPr lang="en-US" sz="2800" dirty="0">
                <a:latin typeface="Abadi" panose="020B0604020104020204" pitchFamily="34" charset="0"/>
              </a:rPr>
              <a:t>The URLs to each notebook are found as hyperlinks on their corresponding slide. If you have any problems accessing them, you can find in the appendix the URL to access the repository where all the notebooks are located.</a:t>
            </a:r>
            <a:endParaRPr lang="es-UY" sz="2800" dirty="0">
              <a:latin typeface="Abadi" panose="020B0604020104020204" pitchFamily="34" charset="0"/>
            </a:endParaRPr>
          </a:p>
        </p:txBody>
      </p:sp>
    </p:spTree>
    <p:extLst>
      <p:ext uri="{BB962C8B-B14F-4D97-AF65-F5344CB8AC3E}">
        <p14:creationId xmlns:p14="http://schemas.microsoft.com/office/powerpoint/2010/main" val="3737576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Data collection process involved a combination of API request from the SpaceX API and web scraping data from a SpaceX Wikipedia page.</a:t>
            </a:r>
          </a:p>
          <a:p>
            <a:pPr algn="just">
              <a:lnSpc>
                <a:spcPct val="100000"/>
              </a:lnSpc>
              <a:spcBef>
                <a:spcPts val="1400"/>
              </a:spcBef>
            </a:pPr>
            <a:r>
              <a:rPr lang="en-US" sz="2200" dirty="0">
                <a:solidFill>
                  <a:schemeClr val="accent3">
                    <a:lumMod val="25000"/>
                  </a:schemeClr>
                </a:solidFill>
                <a:latin typeface="Abadi" panose="020B0604020104020204" pitchFamily="34" charset="0"/>
              </a:rPr>
              <a:t>The next slide will show more about the sequence of processing the data from SpaceX API and the sequence of processing the data from web scraping.</a:t>
            </a:r>
          </a:p>
          <a:p>
            <a:pPr algn="just">
              <a:lnSpc>
                <a:spcPct val="100000"/>
              </a:lnSpc>
              <a:spcBef>
                <a:spcPts val="1400"/>
              </a:spcBef>
            </a:pPr>
            <a:r>
              <a:rPr lang="en-US" sz="2200" dirty="0">
                <a:solidFill>
                  <a:schemeClr val="accent3">
                    <a:lumMod val="25000"/>
                  </a:schemeClr>
                </a:solidFill>
                <a:latin typeface="Abadi" panose="020B0604020104020204" pitchFamily="34" charset="0"/>
              </a:rPr>
              <a:t>Also, the slides will include some pictures for a visualization of the results.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10464873" cy="4748059"/>
          </a:xfrm>
          <a:prstGeom prst="rect">
            <a:avLst/>
          </a:prstGeom>
        </p:spPr>
        <p:txBody>
          <a:bodyPr vert="horz" lIns="91440" tIns="45720" rIns="91440" bIns="45720" rtlCol="0" anchor="t">
            <a:normAutofit lnSpcReduction="10000"/>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API used is the following </a:t>
            </a:r>
            <a:r>
              <a:rPr lang="en-US" sz="2200" dirty="0">
                <a:solidFill>
                  <a:schemeClr val="accent3">
                    <a:lumMod val="25000"/>
                  </a:schemeClr>
                </a:solidFill>
                <a:latin typeface="Abadi" panose="020B0604020104020204" pitchFamily="34" charset="0"/>
                <a:hlinkClick r:id="rId3"/>
              </a:rPr>
              <a:t>https://api.spacexdata.com/v4/rockets/</a:t>
            </a:r>
            <a:r>
              <a:rPr lang="en-US" sz="2200" dirty="0">
                <a:solidFill>
                  <a:schemeClr val="accent3">
                    <a:lumMod val="25000"/>
                  </a:schemeClr>
                </a:solidFill>
                <a:latin typeface="Abadi" panose="020B0604020104020204" pitchFamily="34" charset="0"/>
              </a:rPr>
              <a:t>  </a:t>
            </a:r>
          </a:p>
          <a:p>
            <a:pPr algn="just">
              <a:lnSpc>
                <a:spcPct val="100000"/>
              </a:lnSpc>
              <a:spcBef>
                <a:spcPts val="1400"/>
              </a:spcBef>
            </a:pPr>
            <a:r>
              <a:rPr lang="en-US" sz="2200" dirty="0">
                <a:solidFill>
                  <a:schemeClr val="accent3">
                    <a:lumMod val="25000"/>
                  </a:schemeClr>
                </a:solidFill>
                <a:latin typeface="Abadi" panose="020B0604020104020204" pitchFamily="34" charset="0"/>
              </a:rPr>
              <a:t>The API provides data about different types of rocket launches done by SpaceX. Therefore the data is filtered to only include Falcon 9 launches.</a:t>
            </a:r>
          </a:p>
          <a:p>
            <a:pPr algn="just">
              <a:lnSpc>
                <a:spcPct val="100000"/>
              </a:lnSpc>
              <a:spcBef>
                <a:spcPts val="1400"/>
              </a:spcBef>
            </a:pPr>
            <a:r>
              <a:rPr lang="en-US" sz="2200" dirty="0">
                <a:solidFill>
                  <a:schemeClr val="accent3">
                    <a:lumMod val="25000"/>
                  </a:schemeClr>
                </a:solidFill>
                <a:latin typeface="Abadi" panose="020B0604020104020204" pitchFamily="34" charset="0"/>
              </a:rPr>
              <a:t>Missing values in the data were treated.</a:t>
            </a:r>
            <a:endParaRPr lang="en-US" sz="2200" dirty="0">
              <a:solidFill>
                <a:schemeClr val="accent3">
                  <a:lumMod val="25000"/>
                </a:schemeClr>
              </a:solidFill>
              <a:latin typeface="Abadi"/>
            </a:endParaRPr>
          </a:p>
          <a:p>
            <a:pPr marL="0" indent="0" algn="ctr">
              <a:buNone/>
            </a:pPr>
            <a:endParaRPr lang="en-US" dirty="0">
              <a:hlinkClick r:id="rId4"/>
            </a:endParaRPr>
          </a:p>
          <a:p>
            <a:pPr marL="0" indent="0" algn="ctr">
              <a:buNone/>
            </a:pPr>
            <a:endParaRPr lang="en-US" dirty="0">
              <a:hlinkClick r:id="rId4"/>
            </a:endParaRPr>
          </a:p>
          <a:p>
            <a:pPr marL="0" indent="0" algn="ctr">
              <a:buNone/>
            </a:pPr>
            <a:endParaRPr lang="en-US" dirty="0">
              <a:hlinkClick r:id="rId4"/>
            </a:endParaRPr>
          </a:p>
          <a:p>
            <a:pPr marL="0" indent="0" algn="ctr">
              <a:buNone/>
            </a:pPr>
            <a:endParaRPr lang="en-US" dirty="0">
              <a:hlinkClick r:id="rId4"/>
            </a:endParaRPr>
          </a:p>
          <a:p>
            <a:pPr marL="0" indent="0">
              <a:buNone/>
            </a:pPr>
            <a:endParaRPr lang="en-US" dirty="0">
              <a:hlinkClick r:id="rId4"/>
            </a:endParaRPr>
          </a:p>
          <a:p>
            <a:pPr marL="0" indent="0">
              <a:buNone/>
            </a:pPr>
            <a:r>
              <a:rPr lang="en-US" sz="2600" dirty="0">
                <a:hlinkClick r:id="rId4"/>
              </a:rPr>
              <a:t>Notebook on GitHub</a:t>
            </a:r>
            <a:endParaRPr lang="en-US" sz="26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Imagen 6">
            <a:extLst>
              <a:ext uri="{FF2B5EF4-FFF2-40B4-BE49-F238E27FC236}">
                <a16:creationId xmlns:a16="http://schemas.microsoft.com/office/drawing/2014/main" id="{14D1E73C-639F-554D-78C0-FC17CD87C2AF}"/>
              </a:ext>
            </a:extLst>
          </p:cNvPr>
          <p:cNvPicPr>
            <a:picLocks noChangeAspect="1"/>
          </p:cNvPicPr>
          <p:nvPr/>
        </p:nvPicPr>
        <p:blipFill>
          <a:blip r:embed="rId5"/>
          <a:stretch>
            <a:fillRect/>
          </a:stretch>
        </p:blipFill>
        <p:spPr>
          <a:xfrm>
            <a:off x="1747842" y="3896630"/>
            <a:ext cx="8696316" cy="1223774"/>
          </a:xfrm>
          <a:prstGeom prst="rect">
            <a:avLst/>
          </a:prstGeom>
        </p:spPr>
      </p:pic>
      <p:sp>
        <p:nvSpPr>
          <p:cNvPr id="8" name="Content Placeholder 4">
            <a:extLst>
              <a:ext uri="{FF2B5EF4-FFF2-40B4-BE49-F238E27FC236}">
                <a16:creationId xmlns:a16="http://schemas.microsoft.com/office/drawing/2014/main" id="{753D6829-B876-F01F-3261-9DF2C4BFB4CE}"/>
              </a:ext>
            </a:extLst>
          </p:cNvPr>
          <p:cNvSpPr txBox="1">
            <a:spLocks/>
          </p:cNvSpPr>
          <p:nvPr/>
        </p:nvSpPr>
        <p:spPr>
          <a:xfrm>
            <a:off x="1602658" y="3703987"/>
            <a:ext cx="8986684" cy="1609060"/>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448</TotalTime>
  <Words>2082</Words>
  <Application>Microsoft Office PowerPoint</Application>
  <PresentationFormat>Panorámica</PresentationFormat>
  <Paragraphs>259</Paragraphs>
  <Slides>48</Slides>
  <Notes>10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48</vt:i4>
      </vt:variant>
    </vt:vector>
  </HeadingPairs>
  <TitlesOfParts>
    <vt:vector size="53" baseType="lpstr">
      <vt:lpstr>Abadi</vt:lpstr>
      <vt:lpstr>Arial</vt:lpstr>
      <vt:lpstr>Calibri</vt:lpstr>
      <vt:lpstr>IBM Plex Mono SemiBold</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Rodrigo Antunez</cp:lastModifiedBy>
  <cp:revision>201</cp:revision>
  <dcterms:created xsi:type="dcterms:W3CDTF">2021-04-29T18:58:34Z</dcterms:created>
  <dcterms:modified xsi:type="dcterms:W3CDTF">2024-06-18T15:50:06Z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